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9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51" y="1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4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3335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25877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76342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605278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1869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81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79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9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29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90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5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9/9/2022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1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9/9/2022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2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55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7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1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velup.gitconnected.com/random-forest-regression-209c0f354c84" TargetMode="External"/><Relationship Id="rId2" Type="http://schemas.openxmlformats.org/officeDocument/2006/relationships/hyperlink" Target="https://doi.org/10.5281/zenodo.360897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B030A-977E-543D-A6EA-41837164C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4769" y="196349"/>
            <a:ext cx="6681457" cy="3594226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600" b="1" dirty="0">
                <a:solidFill>
                  <a:schemeClr val="tx2">
                    <a:alpha val="80000"/>
                  </a:schemeClr>
                </a:solidFill>
              </a:rPr>
              <a:t>Dissertation</a:t>
            </a:r>
            <a:br>
              <a:rPr lang="en-IN" b="1" dirty="0">
                <a:solidFill>
                  <a:schemeClr val="tx2">
                    <a:alpha val="80000"/>
                  </a:schemeClr>
                </a:solidFill>
              </a:rPr>
            </a:br>
            <a:r>
              <a:rPr lang="en-IN" sz="2700" dirty="0">
                <a:solidFill>
                  <a:schemeClr val="tx2">
                    <a:alpha val="80000"/>
                  </a:schemeClr>
                </a:solidFill>
              </a:rPr>
              <a:t>CMP – 7027X</a:t>
            </a:r>
            <a:br>
              <a:rPr lang="en-IN" sz="2700" dirty="0">
                <a:solidFill>
                  <a:schemeClr val="tx2">
                    <a:alpha val="80000"/>
                  </a:schemeClr>
                </a:solidFill>
              </a:rPr>
            </a:br>
            <a:r>
              <a:rPr lang="en-IN" sz="2700" dirty="0">
                <a:solidFill>
                  <a:schemeClr val="tx2">
                    <a:alpha val="80000"/>
                  </a:schemeClr>
                </a:solidFill>
              </a:rPr>
              <a:t>Presentation </a:t>
            </a:r>
            <a:br>
              <a:rPr lang="en-IN" sz="4400" dirty="0">
                <a:solidFill>
                  <a:schemeClr val="tx2">
                    <a:alpha val="80000"/>
                  </a:schemeClr>
                </a:solidFill>
              </a:rPr>
            </a:br>
            <a:br>
              <a:rPr lang="en-IN" sz="4400" dirty="0">
                <a:solidFill>
                  <a:schemeClr val="tx2">
                    <a:alpha val="80000"/>
                  </a:schemeClr>
                </a:solidFill>
              </a:rPr>
            </a:br>
            <a:r>
              <a:rPr lang="en-IN" sz="5300" b="1" dirty="0">
                <a:solidFill>
                  <a:schemeClr val="tx2">
                    <a:alpha val="80000"/>
                  </a:schemeClr>
                </a:solidFill>
                <a:latin typeface="Candara" panose="020E0502030303020204" pitchFamily="34" charset="0"/>
              </a:rPr>
              <a:t>Predicting energy consumption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D413B3-C984-D563-0CA3-DD541D7B3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0411" y="4880947"/>
            <a:ext cx="5414255" cy="1560594"/>
          </a:xfrm>
        </p:spPr>
        <p:txBody>
          <a:bodyPr>
            <a:noAutofit/>
          </a:bodyPr>
          <a:lstStyle/>
          <a:p>
            <a:pPr algn="l"/>
            <a:r>
              <a:rPr lang="en-IN" sz="1600" b="0" i="0" u="none" strike="noStrike" baseline="0" dirty="0">
                <a:solidFill>
                  <a:srgbClr val="000000"/>
                </a:solidFill>
                <a:latin typeface="Candara" panose="020E0502030303020204" pitchFamily="34" charset="0"/>
              </a:rPr>
              <a:t>Prepared by:</a:t>
            </a:r>
          </a:p>
          <a:p>
            <a:pPr algn="l"/>
            <a:r>
              <a:rPr lang="en-IN" sz="1600" b="1" i="0" u="none" strike="noStrike" baseline="0" dirty="0">
                <a:solidFill>
                  <a:srgbClr val="4472C5"/>
                </a:solidFill>
                <a:latin typeface="Candara-Bold"/>
              </a:rPr>
              <a:t>Ravi Ranjan</a:t>
            </a:r>
          </a:p>
          <a:p>
            <a:pPr algn="l"/>
            <a:r>
              <a:rPr lang="en-IN" sz="1600" b="0" i="0" u="none" strike="noStrike" baseline="0" dirty="0">
                <a:solidFill>
                  <a:srgbClr val="4472C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100374026</a:t>
            </a:r>
          </a:p>
          <a:p>
            <a:pPr algn="l"/>
            <a:r>
              <a:rPr lang="en-IN" sz="1600" b="0" i="0" u="none" strike="noStrike" baseline="0" dirty="0">
                <a:solidFill>
                  <a:srgbClr val="000000"/>
                </a:solidFill>
                <a:latin typeface="Candara" panose="020E0502030303020204" pitchFamily="34" charset="0"/>
              </a:rPr>
              <a:t>Supervisor:</a:t>
            </a:r>
          </a:p>
          <a:p>
            <a:pPr algn="l"/>
            <a:r>
              <a:rPr lang="en-IN" sz="1600" b="1" dirty="0">
                <a:solidFill>
                  <a:srgbClr val="4472C5"/>
                </a:solidFill>
                <a:latin typeface="Candara-Bold"/>
              </a:rPr>
              <a:t>M</a:t>
            </a:r>
            <a:r>
              <a:rPr lang="en-IN" sz="1600" b="1" i="0" u="none" strike="noStrike" baseline="0" dirty="0">
                <a:solidFill>
                  <a:srgbClr val="4472C5"/>
                </a:solidFill>
                <a:latin typeface="Candara-Bold"/>
              </a:rPr>
              <a:t>r.  </a:t>
            </a:r>
            <a:r>
              <a:rPr lang="en-IN" sz="1600" b="1" dirty="0">
                <a:solidFill>
                  <a:srgbClr val="4472C5"/>
                </a:solidFill>
                <a:latin typeface="Candara-Bold"/>
              </a:rPr>
              <a:t>Wanqing Zhao</a:t>
            </a:r>
            <a:endParaRPr lang="en-IN" sz="1600" dirty="0">
              <a:solidFill>
                <a:schemeClr val="tx2">
                  <a:alpha val="80000"/>
                </a:schemeClr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86C1C11-7565-9B96-A44B-F6F3C588F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4" r="14264"/>
          <a:stretch/>
        </p:blipFill>
        <p:spPr>
          <a:xfrm>
            <a:off x="7224666" y="-3440"/>
            <a:ext cx="4990156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49AC9E-DD25-82B3-A811-B2BD1C42375C}"/>
              </a:ext>
            </a:extLst>
          </p:cNvPr>
          <p:cNvCxnSpPr>
            <a:cxnSpLocks/>
          </p:cNvCxnSpPr>
          <p:nvPr/>
        </p:nvCxnSpPr>
        <p:spPr>
          <a:xfrm>
            <a:off x="1738265" y="4725909"/>
            <a:ext cx="548640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492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00110-A006-476B-F321-2D21F142D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845" y="2482535"/>
            <a:ext cx="4511026" cy="1892929"/>
          </a:xfrm>
        </p:spPr>
        <p:txBody>
          <a:bodyPr>
            <a:normAutofit fontScale="90000"/>
          </a:bodyPr>
          <a:lstStyle/>
          <a:p>
            <a:r>
              <a:rPr lang="en-IN" sz="4400" b="0" i="0" u="none" strike="noStrike" baseline="0" dirty="0">
                <a:latin typeface="Amasis MT Pro Medium" panose="02040604050005020304" pitchFamily="18" charset="0"/>
              </a:rPr>
              <a:t>Machine learning Algorithms</a:t>
            </a:r>
            <a:endParaRPr lang="en-IN" sz="4400" dirty="0">
              <a:latin typeface="Amasis MT Pro Medium" panose="020406040500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9CA555-01C3-37E1-B641-BFAFDDE13319}"/>
              </a:ext>
            </a:extLst>
          </p:cNvPr>
          <p:cNvCxnSpPr/>
          <p:nvPr/>
        </p:nvCxnSpPr>
        <p:spPr>
          <a:xfrm>
            <a:off x="6771992" y="597529"/>
            <a:ext cx="0" cy="535965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57B2ED-61EC-3C34-B8F4-6557F0DC4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6653" y="1509750"/>
            <a:ext cx="3956365" cy="3535208"/>
          </a:xfrm>
        </p:spPr>
        <p:txBody>
          <a:bodyPr/>
          <a:lstStyle/>
          <a:p>
            <a:pPr>
              <a:buClr>
                <a:schemeClr val="bg1">
                  <a:lumMod val="50000"/>
                </a:schemeClr>
              </a:buClr>
              <a:buFont typeface="Century Gothic" panose="020B0502020202020204" pitchFamily="34" charset="0"/>
              <a:buChar char="►"/>
            </a:pPr>
            <a:r>
              <a:rPr lang="en-IN" sz="1800" b="0" i="0" u="none" strike="noStrike" baseline="0" dirty="0">
                <a:latin typeface="CMBX12"/>
              </a:rPr>
              <a:t>Support Vector Regression (SVR)</a:t>
            </a:r>
          </a:p>
          <a:p>
            <a:pPr>
              <a:buClr>
                <a:schemeClr val="bg1">
                  <a:lumMod val="50000"/>
                </a:schemeClr>
              </a:buClr>
              <a:buFont typeface="Century Gothic" panose="020B0502020202020204" pitchFamily="34" charset="0"/>
              <a:buChar char="►"/>
            </a:pPr>
            <a:endParaRPr lang="en-IN" dirty="0">
              <a:latin typeface="CMBX12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Century Gothic" panose="020B0502020202020204" pitchFamily="34" charset="0"/>
              <a:buChar char="►"/>
            </a:pPr>
            <a:r>
              <a:rPr lang="en-IN" sz="1800" b="0" i="0" u="none" strike="noStrike" baseline="0" dirty="0">
                <a:latin typeface="CMBX12"/>
              </a:rPr>
              <a:t>K- neighbor Regression</a:t>
            </a:r>
            <a:endParaRPr lang="en-IN" dirty="0">
              <a:latin typeface="CMBX12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Century Gothic" panose="020B0502020202020204" pitchFamily="34" charset="0"/>
              <a:buChar char="►"/>
            </a:pPr>
            <a:endParaRPr lang="en-IN" sz="1800" b="0" i="0" u="none" strike="noStrike" baseline="0" dirty="0">
              <a:latin typeface="CMBX12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Century Gothic" panose="020B0502020202020204" pitchFamily="34" charset="0"/>
              <a:buChar char="►"/>
            </a:pPr>
            <a:r>
              <a:rPr lang="en-IN" sz="1800" b="0" i="0" u="none" strike="noStrike" baseline="0" dirty="0">
                <a:latin typeface="CMBX12"/>
              </a:rPr>
              <a:t>Multilayer Perceptron Algorithm Regression (MLP)</a:t>
            </a:r>
            <a:endParaRPr lang="en-IN" dirty="0">
              <a:latin typeface="CMBX12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Century Gothic" panose="020B0502020202020204" pitchFamily="34" charset="0"/>
              <a:buChar char="►"/>
            </a:pPr>
            <a:endParaRPr lang="en-IN" sz="1800" b="0" i="0" u="none" strike="noStrike" baseline="0" dirty="0">
              <a:latin typeface="CMBX12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Century Gothic" panose="020B0502020202020204" pitchFamily="34" charset="0"/>
              <a:buChar char="►"/>
            </a:pPr>
            <a:r>
              <a:rPr lang="en-IN" sz="1800" b="0" i="0" u="none" strike="noStrike" baseline="0" dirty="0">
                <a:latin typeface="CMBX12"/>
              </a:rPr>
              <a:t>Random Forest Regression</a:t>
            </a:r>
          </a:p>
        </p:txBody>
      </p:sp>
    </p:spTree>
    <p:extLst>
      <p:ext uri="{BB962C8B-B14F-4D97-AF65-F5344CB8AC3E}">
        <p14:creationId xmlns:p14="http://schemas.microsoft.com/office/powerpoint/2010/main" val="2997560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71FA-8F22-2C42-3210-A3B9BAB7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IN" sz="3200" b="0" i="0" u="none" strike="noStrike" baseline="0">
                <a:latin typeface="Amasis MT Pro Medium" panose="02040604050005020304" pitchFamily="18" charset="0"/>
              </a:rPr>
              <a:t>Support Vector Regression (SVR)</a:t>
            </a:r>
            <a:endParaRPr lang="en-IN" sz="3200">
              <a:latin typeface="Amasis MT Pro Medium" panose="020406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9335C-04B2-34BE-4519-8ED63C9A5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n-IN" sz="1600" dirty="0">
                <a:solidFill>
                  <a:srgbClr val="000000"/>
                </a:solidFill>
                <a:latin typeface="CMBX12"/>
              </a:rPr>
              <a:t>Similar to SVM.</a:t>
            </a:r>
          </a:p>
          <a:p>
            <a:r>
              <a:rPr lang="en-IN" sz="1600" dirty="0">
                <a:solidFill>
                  <a:srgbClr val="000000"/>
                </a:solidFill>
                <a:latin typeface="CMBX12"/>
              </a:rPr>
              <a:t>SVR is used for continues values.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Hyper plane - It is a dividing line separating two data categories in a higher dimension than the real dimension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Kernel – this process is performed in high dimension so to collect and map all the data points in high dimension it used kernel. Different kernel like (RBF, POLY, LINEAR).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Boundary line – it shows the margin between two data points (Pedamkar 2022).</a:t>
            </a:r>
            <a:endParaRPr lang="en-IN" sz="1600" dirty="0">
              <a:solidFill>
                <a:srgbClr val="000000"/>
              </a:solidFill>
              <a:latin typeface="CMBX12"/>
            </a:endParaRPr>
          </a:p>
          <a:p>
            <a:endParaRPr lang="en-IN" sz="1600" dirty="0">
              <a:solidFill>
                <a:srgbClr val="000000"/>
              </a:solidFill>
            </a:endParaRPr>
          </a:p>
          <a:p>
            <a:endParaRPr lang="en-IN" sz="1600" dirty="0">
              <a:solidFill>
                <a:srgbClr val="000000"/>
              </a:solidFill>
            </a:endParaRPr>
          </a:p>
        </p:txBody>
      </p:sp>
      <p:pic>
        <p:nvPicPr>
          <p:cNvPr id="7" name="Picture 6" descr="Chart, scatter chart">
            <a:extLst>
              <a:ext uri="{FF2B5EF4-FFF2-40B4-BE49-F238E27FC236}">
                <a16:creationId xmlns:a16="http://schemas.microsoft.com/office/drawing/2014/main" id="{8ACA7EC8-4675-F7F7-3C1C-7F8AB5F59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931593"/>
            <a:ext cx="5451627" cy="469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5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8F937-23E0-FBD7-2DE5-6EEBDC92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 u="none" strike="noStrike" baseline="0" dirty="0">
                <a:latin typeface="Amasis MT Pro Medium" panose="02040604050005020304" pitchFamily="18" charset="0"/>
              </a:rPr>
              <a:t>K- neighbor Regression</a:t>
            </a:r>
            <a:endParaRPr lang="en-IN" dirty="0">
              <a:latin typeface="Amasis MT Pro Medium" panose="020406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9D856-76A8-B2B8-D1C4-2F420515C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CMR12"/>
              </a:rPr>
              <a:t>supervised learning that utilizes proximity to produce  regression, or predictions about how a particular data </a:t>
            </a:r>
            <a:r>
              <a:rPr lang="en-IN" sz="1800" b="0" i="0" u="none" strike="noStrike" baseline="0" dirty="0">
                <a:latin typeface="CMR12"/>
              </a:rPr>
              <a:t>point will be grouped.</a:t>
            </a:r>
          </a:p>
          <a:p>
            <a:pPr algn="l"/>
            <a:r>
              <a:rPr lang="en-US" sz="1800" b="0" i="0" u="none" strike="noStrike" baseline="0" dirty="0">
                <a:latin typeface="CMR12"/>
              </a:rPr>
              <a:t>it relies on k -nearest neighbor, and then based on the neighbor class it classifies the whole data.</a:t>
            </a:r>
          </a:p>
          <a:p>
            <a:pPr algn="l"/>
            <a:r>
              <a:rPr lang="en-US" sz="1800" b="0" i="0" u="none" strike="noStrike" baseline="0" dirty="0">
                <a:latin typeface="CMR12"/>
              </a:rPr>
              <a:t>To determine each neighbor’s weight</a:t>
            </a:r>
            <a:r>
              <a:rPr lang="en-US" dirty="0">
                <a:latin typeface="CMR12"/>
              </a:rPr>
              <a:t>, </a:t>
            </a:r>
            <a:r>
              <a:rPr lang="en-US" sz="1800" b="0" i="0" u="none" strike="noStrike" baseline="0" dirty="0">
                <a:latin typeface="CMR12"/>
              </a:rPr>
              <a:t>kernel function is frequently </a:t>
            </a:r>
            <a:r>
              <a:rPr lang="en-IN" sz="1800" b="0" i="0" u="none" strike="noStrike" baseline="0" dirty="0">
                <a:latin typeface="CMR12"/>
              </a:rPr>
              <a:t>used.</a:t>
            </a:r>
            <a:endParaRPr lang="en-US" sz="1800" b="0" i="0" u="none" strike="noStrike" baseline="0" dirty="0">
              <a:latin typeface="CMR12"/>
            </a:endParaRPr>
          </a:p>
          <a:p>
            <a:pPr algn="l"/>
            <a:r>
              <a:rPr lang="en-IN" sz="1800" b="0" i="0" u="none" strike="noStrike" baseline="0" dirty="0">
                <a:latin typeface="CMR12"/>
              </a:rPr>
              <a:t>Large K values improve </a:t>
            </a:r>
            <a:r>
              <a:rPr lang="en-US" sz="1800" b="0" i="0" u="none" strike="noStrike" baseline="0" dirty="0">
                <a:latin typeface="CMR12"/>
              </a:rPr>
              <a:t>precision by lowering background noise.</a:t>
            </a:r>
          </a:p>
          <a:p>
            <a:pPr algn="l"/>
            <a:r>
              <a:rPr lang="en-US" sz="1800" b="0" i="0" u="none" strike="noStrike" baseline="0" dirty="0">
                <a:latin typeface="CMR12"/>
              </a:rPr>
              <a:t>if the value is close to k, then the quality of the prediction is good or if the value is far from the k value then its prediction is poor quality.</a:t>
            </a:r>
          </a:p>
          <a:p>
            <a:pPr marL="0" indent="0" algn="l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9577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CD2C-B576-31CE-9D4E-C19A17FEB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4633466" cy="12808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800" b="0" i="0" u="none" strike="noStrike" baseline="0">
                <a:latin typeface="Amasis MT Pro Medium" panose="02040604050005020304" pitchFamily="18" charset="0"/>
              </a:rPr>
              <a:t>Multilayer Perceptron Algorithm Regression (MLP)</a:t>
            </a:r>
            <a:endParaRPr lang="en-IN" sz="2800">
              <a:latin typeface="Amasis MT Pro Medium" panose="020406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27CDF-1988-BC54-D750-FBF76B917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464" y="2284911"/>
            <a:ext cx="4637179" cy="3870755"/>
          </a:xfrm>
        </p:spPr>
        <p:txBody>
          <a:bodyPr>
            <a:normAutofit/>
          </a:bodyPr>
          <a:lstStyle/>
          <a:p>
            <a:r>
              <a:rPr lang="en-IN" b="0" i="0" u="none" strike="noStrike" baseline="0" dirty="0">
                <a:latin typeface="CMR12"/>
              </a:rPr>
              <a:t>The multilayer </a:t>
            </a:r>
            <a:r>
              <a:rPr lang="en-US" b="0" i="0" u="none" strike="noStrike" baseline="0" dirty="0">
                <a:latin typeface="CMR12"/>
              </a:rPr>
              <a:t>perceptron is an example of an Artificial Neural network.</a:t>
            </a:r>
          </a:p>
          <a:p>
            <a:r>
              <a:rPr lang="en-US" dirty="0">
                <a:latin typeface="CMR12"/>
              </a:rPr>
              <a:t>Each layer contains neuron.</a:t>
            </a:r>
          </a:p>
          <a:p>
            <a:r>
              <a:rPr lang="en-US" dirty="0">
                <a:latin typeface="CMBX12"/>
              </a:rPr>
              <a:t>An MLP is characterized by several layers of input nodes connected as a directed graph between the input and output layers.</a:t>
            </a:r>
          </a:p>
          <a:p>
            <a:r>
              <a:rPr lang="en-US" dirty="0">
                <a:latin typeface="CMBX12"/>
              </a:rPr>
              <a:t>Each node, apart from the input nodes, has a nonlinear activation function.</a:t>
            </a:r>
          </a:p>
          <a:p>
            <a:pPr algn="l"/>
            <a:r>
              <a:rPr lang="en-IN" sz="1800" b="0" i="0" u="none" strike="noStrike" baseline="0" dirty="0">
                <a:latin typeface="CMR12"/>
              </a:rPr>
              <a:t>In every iteration, </a:t>
            </a:r>
            <a:r>
              <a:rPr lang="en-US" sz="1800" b="0" i="0" u="none" strike="noStrike" baseline="0" dirty="0">
                <a:latin typeface="CMR12"/>
              </a:rPr>
              <a:t>weighted sums move ahead through all the layers, and the mean squared error is calculated.</a:t>
            </a:r>
            <a:endParaRPr lang="en-IN" dirty="0">
              <a:latin typeface="CMBX1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6992E72-DFCA-4A5F-E049-FB4D6AC06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10" y="2093891"/>
            <a:ext cx="4001315" cy="23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36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36EA-C505-67A7-1B69-33A889576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IN" sz="3200" b="0" i="0" u="none" strike="noStrike" baseline="0">
                <a:latin typeface="Amasis MT Pro Medium" panose="02040604050005020304" pitchFamily="18" charset="0"/>
              </a:rPr>
              <a:t>Random Forest Regression</a:t>
            </a:r>
            <a:endParaRPr lang="en-IN" sz="3200">
              <a:latin typeface="Amasis MT Pro Medium" panose="020406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FB8E-34D5-E5B3-76C7-486F00E6C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n-IN" sz="1600" dirty="0">
                <a:solidFill>
                  <a:srgbClr val="000000"/>
                </a:solidFill>
                <a:latin typeface="CMBX12"/>
              </a:rPr>
              <a:t>collection of decision tree is called random forest.</a:t>
            </a:r>
          </a:p>
          <a:p>
            <a:r>
              <a:rPr lang="en-US" sz="1600" i="0" dirty="0">
                <a:solidFill>
                  <a:srgbClr val="000000"/>
                </a:solidFill>
                <a:effectLst/>
                <a:latin typeface="CMBX12"/>
              </a:rPr>
              <a:t>It use ensemble learning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MBX12"/>
              </a:rPr>
              <a:t>method for regression.</a:t>
            </a: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CMBX12"/>
              </a:rPr>
              <a:t>Ensemble learning method is a technique that combines predictions from multiple machine learning algorithms to make a more accurate prediction.</a:t>
            </a: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charter"/>
              </a:rPr>
              <a:t>constructing several decision trees during training time and outputting the mean of the classes as the prediction of all the trees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MBX12"/>
              </a:rPr>
              <a:t>.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It is one of the </a:t>
            </a:r>
            <a:r>
              <a:rPr lang="en-IN" sz="1600" b="0" i="0" dirty="0">
                <a:solidFill>
                  <a:srgbClr val="000000"/>
                </a:solidFill>
                <a:effectLst/>
                <a:latin typeface="charter"/>
              </a:rPr>
              <a:t>powerful and accurate</a:t>
            </a:r>
            <a:r>
              <a:rPr lang="en-US" sz="1600" dirty="0">
                <a:solidFill>
                  <a:srgbClr val="000000"/>
                </a:solidFill>
                <a:latin typeface="CMBX12"/>
              </a:rPr>
              <a:t>.</a:t>
            </a:r>
          </a:p>
          <a:p>
            <a:endParaRPr lang="en-IN" sz="1600" dirty="0">
              <a:solidFill>
                <a:srgbClr val="000000"/>
              </a:solidFill>
              <a:latin typeface="CMBX12"/>
            </a:endParaRPr>
          </a:p>
          <a:p>
            <a:endParaRPr lang="en-IN" sz="1600" dirty="0">
              <a:solidFill>
                <a:srgbClr val="000000"/>
              </a:solidFill>
              <a:latin typeface="CMBX1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6CC2D62-FA93-FC27-0050-CC926DE1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1422240"/>
            <a:ext cx="5451627" cy="369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3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1110-8033-D8E1-FDF6-299AAD489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IN" sz="3200" b="0" i="0" u="none" strike="noStrike" baseline="0" dirty="0">
                <a:latin typeface="Amasis MT Pro Medium" panose="02040604050005020304" pitchFamily="18" charset="0"/>
              </a:rPr>
              <a:t>Evaluation</a:t>
            </a:r>
            <a:endParaRPr lang="en-IN" sz="3200" dirty="0">
              <a:latin typeface="Amasis MT Pro Medium" panose="020406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6E9A0-826B-539D-5F92-1C376B706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1600" b="0" i="0" u="none" strike="noStrike" baseline="0" dirty="0">
              <a:solidFill>
                <a:srgbClr val="000000"/>
              </a:solidFill>
              <a:latin typeface="CMBX12"/>
            </a:endParaRPr>
          </a:p>
          <a:p>
            <a:pPr marL="0" indent="0">
              <a:buNone/>
            </a:pPr>
            <a:r>
              <a:rPr lang="en-IN" sz="1600" dirty="0">
                <a:solidFill>
                  <a:srgbClr val="000000"/>
                </a:solidFill>
                <a:latin typeface="CMBX12"/>
              </a:rPr>
              <a:t> </a:t>
            </a:r>
            <a:endParaRPr lang="en-IN" sz="1600" b="0" i="0" u="none" strike="noStrike" baseline="0" dirty="0">
              <a:solidFill>
                <a:srgbClr val="000000"/>
              </a:solidFill>
              <a:latin typeface="CMBX12"/>
            </a:endParaRPr>
          </a:p>
          <a:p>
            <a:r>
              <a:rPr lang="en-IN" sz="1600" b="0" i="0" u="none" strike="noStrike" baseline="0" dirty="0">
                <a:solidFill>
                  <a:srgbClr val="000000"/>
                </a:solidFill>
                <a:latin typeface="CMBX12"/>
              </a:rPr>
              <a:t>Mean Squared Error (MSE)</a:t>
            </a:r>
          </a:p>
          <a:p>
            <a:pPr marL="0" indent="0">
              <a:buNone/>
            </a:pPr>
            <a:endParaRPr lang="en-IN" sz="1600" dirty="0">
              <a:solidFill>
                <a:srgbClr val="000000"/>
              </a:solidFill>
              <a:latin typeface="CMBX12"/>
            </a:endParaRPr>
          </a:p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CMBX12"/>
              </a:rPr>
              <a:t>Root Mean Squared Error (RMSE)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8FB7812-716E-F1C3-7F8A-AAC08001F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935306"/>
            <a:ext cx="5451627" cy="2118431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0E8616D-C889-2B43-43A3-38236301F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040" y="3896576"/>
            <a:ext cx="5451627" cy="16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28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7A1B5-C320-F96A-F97B-308A25B32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126" y="2643410"/>
            <a:ext cx="3722149" cy="1871440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latin typeface="Amasis MT Pro Medium" panose="02040604050005020304" pitchFamily="18" charset="0"/>
              </a:rPr>
              <a:t>Implementation </a:t>
            </a:r>
            <a:br>
              <a:rPr lang="en-IN" sz="4000" dirty="0">
                <a:latin typeface="Amasis MT Pro Medium" panose="02040604050005020304" pitchFamily="18" charset="0"/>
              </a:rPr>
            </a:br>
            <a:r>
              <a:rPr lang="en-IN" sz="4000" dirty="0">
                <a:latin typeface="Amasis MT Pro Medium" panose="02040604050005020304" pitchFamily="18" charset="0"/>
              </a:rPr>
              <a:t>and </a:t>
            </a:r>
            <a:br>
              <a:rPr lang="en-IN" sz="4000" dirty="0">
                <a:latin typeface="Amasis MT Pro Medium" panose="02040604050005020304" pitchFamily="18" charset="0"/>
              </a:rPr>
            </a:br>
            <a:r>
              <a:rPr lang="en-IN" sz="4000" dirty="0">
                <a:latin typeface="Amasis MT Pro Medium" panose="02040604050005020304" pitchFamily="18" charset="0"/>
              </a:rPr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C59407-5C6D-1C56-B3E0-D12F53038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7455" y="497792"/>
            <a:ext cx="5274045" cy="5572125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BFC40C-4059-274C-33F3-6A311303C35D}"/>
              </a:ext>
            </a:extLst>
          </p:cNvPr>
          <p:cNvCxnSpPr>
            <a:cxnSpLocks/>
          </p:cNvCxnSpPr>
          <p:nvPr/>
        </p:nvCxnSpPr>
        <p:spPr>
          <a:xfrm>
            <a:off x="6096000" y="381000"/>
            <a:ext cx="38100" cy="63150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499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42B8-65A9-6E2D-385D-5199ABB18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033" y="545583"/>
            <a:ext cx="4137059" cy="631368"/>
          </a:xfrm>
        </p:spPr>
        <p:txBody>
          <a:bodyPr>
            <a:normAutofit/>
          </a:bodyPr>
          <a:lstStyle/>
          <a:p>
            <a:r>
              <a:rPr lang="en-IN" sz="3200" b="0" i="0" u="none" strike="noStrike" baseline="0" dirty="0">
                <a:latin typeface="Amasis MT Pro Medium" panose="02040604050005020304" pitchFamily="18" charset="0"/>
              </a:rPr>
              <a:t>Feature Selection</a:t>
            </a:r>
            <a:endParaRPr lang="en-IN" sz="3200" dirty="0">
              <a:latin typeface="Amasis MT Pro Medium" panose="02040604050005020304" pitchFamily="18" charset="0"/>
            </a:endParaRP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B78A3691-F33A-96EC-0727-11CF576B8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2932" y="787651"/>
            <a:ext cx="3032910" cy="5758004"/>
          </a:xfrm>
        </p:spPr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latin typeface="CMR12"/>
              </a:rPr>
              <a:t>global intensity which has a complete 1 so it is fully correlated to global active power.</a:t>
            </a:r>
            <a:endParaRPr lang="en-US" dirty="0">
              <a:latin typeface="CMR12"/>
            </a:endParaRPr>
          </a:p>
          <a:p>
            <a:pPr algn="l"/>
            <a:r>
              <a:rPr lang="en-US" sz="1800" b="0" i="0" u="none" strike="noStrike" baseline="0" dirty="0">
                <a:latin typeface="CMR12"/>
              </a:rPr>
              <a:t>submetering 1,2,3 are correlated to global active power with the value of 0.53,0.45,0.71 respectively.</a:t>
            </a:r>
          </a:p>
          <a:p>
            <a:pPr algn="l"/>
            <a:r>
              <a:rPr lang="en-US" sz="1800" b="0" i="0" u="none" strike="noStrike" baseline="0" dirty="0">
                <a:latin typeface="CMR12"/>
              </a:rPr>
              <a:t>Hour features are also related to the target variable but not fully correlated which is only 0.36.</a:t>
            </a:r>
          </a:p>
          <a:p>
            <a:pPr algn="l"/>
            <a:r>
              <a:rPr lang="en-IN" sz="1800" b="0" i="0" u="none" strike="noStrike" baseline="0" dirty="0">
                <a:latin typeface="CMR12"/>
              </a:rPr>
              <a:t>global reactive </a:t>
            </a:r>
            <a:r>
              <a:rPr lang="en-US" sz="1800" b="0" i="0" u="none" strike="noStrike" baseline="0" dirty="0">
                <a:latin typeface="CMR12"/>
              </a:rPr>
              <a:t>power is less correlated with the target variable but still, it’s related with a value of </a:t>
            </a:r>
            <a:r>
              <a:rPr lang="en-IN" sz="1800" b="0" i="0" u="none" strike="noStrike" baseline="0" dirty="0">
                <a:latin typeface="CMR12"/>
              </a:rPr>
              <a:t>0.33.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341CF3C-BC11-468E-295F-932AD5721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5" y="1297885"/>
            <a:ext cx="8609847" cy="513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30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E2769-42AA-C610-0758-C41427B1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941" y="604859"/>
            <a:ext cx="4137059" cy="1280890"/>
          </a:xfrm>
        </p:spPr>
        <p:txBody>
          <a:bodyPr>
            <a:normAutofit/>
          </a:bodyPr>
          <a:lstStyle/>
          <a:p>
            <a:r>
              <a:rPr lang="en-IN" sz="3200" b="0" i="0" u="none" strike="noStrike" baseline="0" dirty="0">
                <a:latin typeface="Amasis MT Pro Medium" panose="02040604050005020304" pitchFamily="18" charset="0"/>
              </a:rPr>
              <a:t>Standardization</a:t>
            </a:r>
            <a:endParaRPr lang="en-IN" sz="3200" dirty="0">
              <a:latin typeface="Amasis MT Pro Medium" panose="020406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E221A-2FF5-6ECF-CE63-3223CBD11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n-IN" sz="1600" b="0" i="0" u="none" strike="noStrike" baseline="0" dirty="0">
                <a:solidFill>
                  <a:srgbClr val="000000"/>
                </a:solidFill>
                <a:latin typeface="CMR12"/>
              </a:rPr>
              <a:t>used </a:t>
            </a:r>
            <a:r>
              <a:rPr lang="en-IN" sz="1600" b="0" i="0" u="none" strike="noStrike" baseline="0" dirty="0" err="1">
                <a:solidFill>
                  <a:srgbClr val="000000"/>
                </a:solidFill>
                <a:latin typeface="CMR12"/>
              </a:rPr>
              <a:t>StandardScaler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CMR12"/>
              </a:rPr>
              <a:t>/ </a:t>
            </a:r>
            <a:r>
              <a:rPr lang="en-US" sz="1600" dirty="0" err="1">
                <a:solidFill>
                  <a:srgbClr val="000000"/>
                </a:solidFill>
                <a:latin typeface="CMBX12"/>
              </a:rPr>
              <a:t>MinMaxScaler</a:t>
            </a:r>
            <a:r>
              <a:rPr lang="en-US" sz="1600" dirty="0">
                <a:solidFill>
                  <a:srgbClr val="000000"/>
                </a:solidFill>
                <a:latin typeface="CMBX12"/>
              </a:rPr>
              <a:t> 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CMR12"/>
              </a:rPr>
              <a:t>libraries from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CMR12"/>
              </a:rPr>
              <a:t>sklearn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CMR12"/>
              </a:rPr>
              <a:t> because they eliminate the mean and adjust every feature to unit variance</a:t>
            </a:r>
          </a:p>
          <a:p>
            <a:r>
              <a:rPr lang="en-US" sz="1600" dirty="0">
                <a:solidFill>
                  <a:srgbClr val="000000"/>
                </a:solidFill>
                <a:latin typeface="CMR12"/>
              </a:rPr>
              <a:t>Dataset are in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CMR12"/>
              </a:rPr>
              <a:t> unorganized scenario that is difficult to understand that's why we use standardization. </a:t>
            </a:r>
          </a:p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CMR12"/>
              </a:rPr>
              <a:t>It can assure quality, lessen uncertainty and guessing, promote efficiency, and improve user satisfaction.</a:t>
            </a:r>
            <a:endParaRPr lang="en-IN" sz="1600" dirty="0">
              <a:solidFill>
                <a:srgbClr val="0000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AB2D5A9-25C8-0576-A016-F5A55387F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9647"/>
            <a:ext cx="5553421" cy="28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06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2EEA-3EF6-0DEB-FA45-AA2BEB2E9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188" y="458663"/>
            <a:ext cx="3955966" cy="971951"/>
          </a:xfrm>
        </p:spPr>
        <p:txBody>
          <a:bodyPr>
            <a:normAutofit/>
          </a:bodyPr>
          <a:lstStyle/>
          <a:p>
            <a:r>
              <a:rPr lang="en-IN" sz="3200" b="0" i="0" u="none" strike="noStrike" baseline="0" dirty="0">
                <a:latin typeface="Amasis MT Pro Medium" panose="02040604050005020304" pitchFamily="18" charset="0"/>
              </a:rPr>
              <a:t>Train Test Spilt</a:t>
            </a:r>
            <a:endParaRPr lang="en-IN" sz="3200" dirty="0">
              <a:latin typeface="Amasis MT Pro Medium" panose="020406040500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CE63062-DB7F-EA19-4E40-A7091916B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21154" y="792288"/>
            <a:ext cx="2322641" cy="304703"/>
          </a:xfrm>
        </p:spPr>
        <p:txBody>
          <a:bodyPr/>
          <a:lstStyle/>
          <a:p>
            <a:r>
              <a:rPr lang="en-I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Medium" panose="02040604050005020304" pitchFamily="18" charset="0"/>
              </a:rPr>
              <a:t>Training set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746EDE1-4FEC-F8DF-8FDD-6E1430BBB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36658" y="3271267"/>
            <a:ext cx="3253322" cy="463101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Medium" panose="02040604050005020304" pitchFamily="18" charset="0"/>
              </a:rPr>
              <a:t>Testing set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3489B7D-67EC-3DEE-70FF-3438C7F32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54" y="3585172"/>
            <a:ext cx="5926471" cy="2323471"/>
          </a:xfrm>
          <a:prstGeom prst="rect">
            <a:avLst/>
          </a:prstGeom>
        </p:spPr>
      </p:pic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0FEDFD-2A21-1A5C-33DE-AE66ABA4E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55" y="1096991"/>
            <a:ext cx="5810968" cy="2174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D7F805-6217-FE57-53A1-F144F6AEBA3B}"/>
              </a:ext>
            </a:extLst>
          </p:cNvPr>
          <p:cNvSpPr/>
          <p:nvPr/>
        </p:nvSpPr>
        <p:spPr>
          <a:xfrm>
            <a:off x="1665188" y="2127565"/>
            <a:ext cx="3404103" cy="320474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data from</a:t>
            </a:r>
          </a:p>
          <a:p>
            <a:pPr algn="ctr"/>
            <a:r>
              <a:rPr lang="en-US" dirty="0"/>
              <a:t>2007 to 2009 is for training data and from 2009 to 2010 is for testing data.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4848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80C6-AF3A-8323-2501-65B14E1E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826" y="2433860"/>
            <a:ext cx="4369850" cy="1280890"/>
          </a:xfrm>
        </p:spPr>
        <p:txBody>
          <a:bodyPr>
            <a:normAutofit/>
          </a:bodyPr>
          <a:lstStyle/>
          <a:p>
            <a:r>
              <a:rPr lang="en-IN" sz="6000" b="1" i="0" u="none" strike="noStrike" baseline="0" dirty="0">
                <a:latin typeface="Cambria Math" panose="02040503050406030204" pitchFamily="18" charset="0"/>
                <a:ea typeface="Cambria Math" panose="02040503050406030204" pitchFamily="18" charset="0"/>
                <a:cs typeface="Aldhabi" panose="020B0604020202020204" pitchFamily="2" charset="-78"/>
              </a:rPr>
              <a:t>Introduction</a:t>
            </a:r>
            <a:endParaRPr lang="en-IN" sz="6000" dirty="0">
              <a:latin typeface="Cambria Math" panose="02040503050406030204" pitchFamily="18" charset="0"/>
              <a:ea typeface="Cambria Math" panose="02040503050406030204" pitchFamily="18" charset="0"/>
              <a:cs typeface="Aldhabi" panose="020B0604020202020204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AD572-ABC6-C039-F058-6C9A59BF1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0225" y="671512"/>
            <a:ext cx="6494462" cy="5514975"/>
          </a:xfrm>
        </p:spPr>
        <p:txBody>
          <a:bodyPr>
            <a:normAutofit/>
          </a:bodyPr>
          <a:lstStyle/>
          <a:p>
            <a:r>
              <a:rPr lang="en-US" sz="1800" b="0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Machine Learning (ML) technology improved our life.</a:t>
            </a:r>
          </a:p>
          <a:p>
            <a:r>
              <a:rPr lang="en-IN" dirty="0">
                <a:latin typeface="Candara" panose="020E0502030303020204" pitchFamily="34" charset="0"/>
              </a:rPr>
              <a:t>In 18</a:t>
            </a:r>
            <a:r>
              <a:rPr lang="en-IN" baseline="30000" dirty="0">
                <a:latin typeface="Candara" panose="020E0502030303020204" pitchFamily="34" charset="0"/>
              </a:rPr>
              <a:t>TH</a:t>
            </a:r>
            <a:r>
              <a:rPr lang="en-IN" dirty="0">
                <a:latin typeface="Candara" panose="020E0502030303020204" pitchFamily="34" charset="0"/>
              </a:rPr>
              <a:t> century ML has gained </a:t>
            </a:r>
            <a:r>
              <a:rPr lang="en-IN" sz="1800" b="0" i="0" u="none" strike="noStrike" baseline="0" dirty="0">
                <a:latin typeface="Candara" panose="020E0502030303020204" pitchFamily="34" charset="0"/>
              </a:rPr>
              <a:t>attention</a:t>
            </a:r>
            <a:r>
              <a:rPr lang="en-IN" dirty="0">
                <a:latin typeface="Candara" panose="020E0502030303020204" pitchFamily="34" charset="0"/>
              </a:rPr>
              <a:t> in time series forecasting.  First used in medical sector.</a:t>
            </a:r>
          </a:p>
          <a:p>
            <a:pPr algn="l"/>
            <a:r>
              <a:rPr lang="en-US" sz="1800" b="0" i="0" u="none" strike="noStrike" baseline="0" dirty="0">
                <a:latin typeface="CMR12"/>
              </a:rPr>
              <a:t>the ability to do work in a certain amount of time is energy but, here the concept is the same, but the source is different. We are talking about the source of energy </a:t>
            </a:r>
            <a:r>
              <a:rPr lang="en-US" sz="1800" b="0" i="0" u="none" strike="noStrike" baseline="0" dirty="0" err="1">
                <a:latin typeface="CMR12"/>
              </a:rPr>
              <a:t>i</a:t>
            </a:r>
            <a:r>
              <a:rPr lang="en-US" sz="1800" b="0" i="0" u="none" strike="noStrike" baseline="0" dirty="0">
                <a:latin typeface="CMR12"/>
              </a:rPr>
              <a:t>.. e, electricity, gas, water, and crude oil, which is vital for the community to accomplish their regular task.</a:t>
            </a:r>
          </a:p>
          <a:p>
            <a:pPr algn="l"/>
            <a:r>
              <a:rPr lang="en-US" sz="1800" b="0" i="0" u="none" strike="noStrike" baseline="0" dirty="0">
                <a:latin typeface="CMR12"/>
              </a:rPr>
              <a:t>Along with global population growth, there is a corresponding boost in energy demand and usage.</a:t>
            </a:r>
          </a:p>
          <a:p>
            <a:pPr algn="l"/>
            <a:r>
              <a:rPr lang="en-US" sz="1800" b="0" i="0" u="none" strike="noStrike" baseline="0" dirty="0">
                <a:latin typeface="CMR12"/>
              </a:rPr>
              <a:t>the building sector is the largest energy-consuming sector in the world and accounts for over one-third of final energy consumption globally.</a:t>
            </a:r>
            <a:endParaRPr lang="en-IN" dirty="0">
              <a:latin typeface="Candara" panose="020E05020303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E32D18-E55D-A42C-288D-2F0EE9D857DF}"/>
              </a:ext>
            </a:extLst>
          </p:cNvPr>
          <p:cNvCxnSpPr>
            <a:cxnSpLocks/>
          </p:cNvCxnSpPr>
          <p:nvPr/>
        </p:nvCxnSpPr>
        <p:spPr>
          <a:xfrm>
            <a:off x="5400676" y="361950"/>
            <a:ext cx="0" cy="62007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01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805DE8-69E2-FA2A-939E-9690A36F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933" y="498982"/>
            <a:ext cx="4137059" cy="1280890"/>
          </a:xfrm>
        </p:spPr>
        <p:txBody>
          <a:bodyPr>
            <a:normAutofit/>
          </a:bodyPr>
          <a:lstStyle/>
          <a:p>
            <a:pPr algn="ctr"/>
            <a:r>
              <a:rPr lang="en-IN" sz="3200" dirty="0">
                <a:latin typeface="Amasis MT Pro Medium" panose="02040604050005020304" pitchFamily="18" charset="0"/>
              </a:rPr>
              <a:t>Results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84BAFF6-28E3-E273-50EC-C243FE1E7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5538" y="2459524"/>
            <a:ext cx="2942365" cy="2944530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Without scaling results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RFR works really well with less MSE and RMSE.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SVR less efficient AS compared to other model.</a:t>
            </a:r>
          </a:p>
          <a:p>
            <a:r>
              <a:rPr lang="en-US" sz="1600" dirty="0">
                <a:solidFill>
                  <a:srgbClr val="202124"/>
                </a:solidFill>
                <a:latin typeface="arial" panose="020B0604020202020204" pitchFamily="34" charset="0"/>
              </a:rPr>
              <a:t>R2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is a measure of the goodness of fit of a model.</a:t>
            </a:r>
          </a:p>
          <a:p>
            <a:r>
              <a:rPr lang="en-US" sz="1600" dirty="0">
                <a:solidFill>
                  <a:srgbClr val="202124"/>
                </a:solidFill>
                <a:latin typeface="arial" panose="020B0604020202020204" pitchFamily="34" charset="0"/>
              </a:rPr>
              <a:t>R2 score measure of how well the regression predictions.</a:t>
            </a:r>
            <a:endParaRPr lang="en-US" sz="1600" dirty="0">
              <a:solidFill>
                <a:srgbClr val="000000"/>
              </a:solidFill>
              <a:latin typeface="CMBX12"/>
            </a:endParaRPr>
          </a:p>
        </p:txBody>
      </p:sp>
      <p:pic>
        <p:nvPicPr>
          <p:cNvPr id="10" name="Content Placeholder 9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D6126022-6535-796C-468E-F950981B5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876" y="1724563"/>
            <a:ext cx="5451627" cy="459569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C8D4DF-800F-3CE1-F942-A74768519F00}"/>
              </a:ext>
            </a:extLst>
          </p:cNvPr>
          <p:cNvCxnSpPr/>
          <p:nvPr/>
        </p:nvCxnSpPr>
        <p:spPr>
          <a:xfrm>
            <a:off x="5504507" y="1484768"/>
            <a:ext cx="0" cy="504278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609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1424B4-790B-28D1-E558-42B874A91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645" y="2013566"/>
            <a:ext cx="3902364" cy="303592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used </a:t>
            </a:r>
            <a:r>
              <a:rPr lang="en-US" sz="1600" dirty="0" err="1">
                <a:solidFill>
                  <a:srgbClr val="000000"/>
                </a:solidFill>
                <a:latin typeface="CMBX12"/>
              </a:rPr>
              <a:t>StandardScaler</a:t>
            </a:r>
            <a:r>
              <a:rPr lang="en-US" sz="1600" dirty="0">
                <a:solidFill>
                  <a:srgbClr val="000000"/>
                </a:solidFill>
                <a:latin typeface="CMBX12"/>
              </a:rPr>
              <a:t> method to scale the whole dataset.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Accuracy of SVR, KNR, MLP is increased.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Accuracy of RFR is remain same.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Still SVR is less efficient as compared to others.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MSE and RMSE is still high for SVR,KNR,MLP.</a:t>
            </a:r>
          </a:p>
        </p:txBody>
      </p:sp>
      <p:pic>
        <p:nvPicPr>
          <p:cNvPr id="5" name="Content Placeholder 4" descr="gjjbhj&#10;&#10;">
            <a:extLst>
              <a:ext uri="{FF2B5EF4-FFF2-40B4-BE49-F238E27FC236}">
                <a16:creationId xmlns:a16="http://schemas.microsoft.com/office/drawing/2014/main" id="{F38B9A15-7F02-93BD-FCED-1F14AC735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223" y="645106"/>
            <a:ext cx="5339013" cy="52477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0FD62E-F706-BE81-3F97-0833E40DEFF9}"/>
              </a:ext>
            </a:extLst>
          </p:cNvPr>
          <p:cNvCxnSpPr/>
          <p:nvPr/>
        </p:nvCxnSpPr>
        <p:spPr>
          <a:xfrm>
            <a:off x="5785164" y="552261"/>
            <a:ext cx="0" cy="578516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423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EB9578-E871-3E56-4CC5-40294E451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9537" y="2167603"/>
            <a:ext cx="3294555" cy="3334693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used </a:t>
            </a:r>
            <a:r>
              <a:rPr lang="en-US" sz="1600" dirty="0" err="1">
                <a:solidFill>
                  <a:srgbClr val="000000"/>
                </a:solidFill>
                <a:latin typeface="CMBX12"/>
              </a:rPr>
              <a:t>MinMaxScaler</a:t>
            </a:r>
            <a:r>
              <a:rPr lang="en-US" sz="1600" dirty="0">
                <a:solidFill>
                  <a:srgbClr val="000000"/>
                </a:solidFill>
                <a:latin typeface="CMBX12"/>
              </a:rPr>
              <a:t> method to scale the whole dataset.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Accuracy of KNR, SVR, RFR is increased.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MLP accuracy is decreased as compared to previous one.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The MSE of all algorithms is less which is good.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RMSE value is also less for all model.</a:t>
            </a:r>
          </a:p>
          <a:p>
            <a:endParaRPr lang="en-US" sz="1600" dirty="0">
              <a:solidFill>
                <a:srgbClr val="000000"/>
              </a:solidFill>
              <a:latin typeface="CMBX12"/>
            </a:endParaRP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AD339D1-9D49-2564-2BC2-746467602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638" y="3429000"/>
            <a:ext cx="5451627" cy="2544093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A6C2CC34-54B2-66F6-7ECB-87040DC8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638" y="884907"/>
            <a:ext cx="5177792" cy="23843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B05156-E0B2-E7B5-B2D3-8D42EB5E3B7B}"/>
              </a:ext>
            </a:extLst>
          </p:cNvPr>
          <p:cNvCxnSpPr/>
          <p:nvPr/>
        </p:nvCxnSpPr>
        <p:spPr>
          <a:xfrm>
            <a:off x="6169794" y="789272"/>
            <a:ext cx="0" cy="55152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034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54BAB9-90EB-9BD0-5AB6-1FC5F5C00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495" y="2155825"/>
            <a:ext cx="3465505" cy="377762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MBX12"/>
              </a:rPr>
              <a:t>Stimulation of different time lags with possible errors.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MBX12"/>
              </a:rPr>
              <a:t>Started with 4 time lags and gone to 28 lags.</a:t>
            </a:r>
          </a:p>
          <a:p>
            <a:pPr algn="l"/>
            <a:r>
              <a:rPr lang="en-US" sz="1600" b="0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MBX12"/>
              </a:rPr>
              <a:t>Accuracy is almost similar to all of the lags which are around 91% with almost the same MSE and RMSE is approximately 0.001 and 0.04 respectively.</a:t>
            </a:r>
          </a:p>
          <a:p>
            <a:pPr algn="l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MBX12"/>
              </a:rPr>
              <a:t>All the remaining model accuracy is increasing with the increase in time lags.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0964897-E32B-DAC0-AAAA-459E1CF18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824" y="645106"/>
            <a:ext cx="4373233" cy="594819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6A49B6-9DDB-3A88-E8D8-248D0D95F014}"/>
              </a:ext>
            </a:extLst>
          </p:cNvPr>
          <p:cNvCxnSpPr/>
          <p:nvPr/>
        </p:nvCxnSpPr>
        <p:spPr>
          <a:xfrm>
            <a:off x="6429676" y="404261"/>
            <a:ext cx="0" cy="633342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014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C40B-8414-ED37-275D-7130556AE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IN" sz="3200">
                <a:latin typeface="Amasis MT Pro Medium" panose="02040604050005020304" pitchFamily="18" charset="0"/>
              </a:rPr>
              <a:t>Parameters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97D86FD-4F0A-C1A7-9D00-2FC8AD7FB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565" y="1511168"/>
            <a:ext cx="2193509" cy="4976260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Random Forest Regressor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Best work when </a:t>
            </a:r>
            <a:r>
              <a:rPr lang="en-US" sz="1600" dirty="0" err="1">
                <a:solidFill>
                  <a:srgbClr val="000000"/>
                </a:solidFill>
                <a:latin typeface="CMBX12"/>
              </a:rPr>
              <a:t>n_estimators</a:t>
            </a:r>
            <a:r>
              <a:rPr lang="en-US" sz="1600" dirty="0">
                <a:solidFill>
                  <a:srgbClr val="000000"/>
                </a:solidFill>
                <a:latin typeface="CMBX12"/>
              </a:rPr>
              <a:t> is 500, max depth is 200 and </a:t>
            </a:r>
            <a:r>
              <a:rPr lang="en-US" sz="1600" dirty="0" err="1">
                <a:solidFill>
                  <a:srgbClr val="000000"/>
                </a:solidFill>
                <a:latin typeface="CMBX12"/>
              </a:rPr>
              <a:t>rondom</a:t>
            </a:r>
            <a:r>
              <a:rPr lang="en-US" sz="1600" dirty="0">
                <a:solidFill>
                  <a:srgbClr val="000000"/>
                </a:solidFill>
                <a:latin typeface="CMBX12"/>
              </a:rPr>
              <a:t> state is 1.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n estimators – it tells the number of trees in the forest.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Max depth – it is the maximal depth of the tree.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Random state - regulates the unpredictability of the bootstrap samples used to construct trees.</a:t>
            </a:r>
          </a:p>
          <a:p>
            <a:endParaRPr lang="en-US" sz="1600" dirty="0">
              <a:solidFill>
                <a:srgbClr val="000000"/>
              </a:solidFill>
              <a:latin typeface="CMBX12"/>
            </a:endParaRP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86818B8-B766-B88A-77FF-9F3DE65DD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92" y="1511167"/>
            <a:ext cx="7106149" cy="369610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3E9547-B114-9768-64A9-2691DFBEAD07}"/>
              </a:ext>
            </a:extLst>
          </p:cNvPr>
          <p:cNvCxnSpPr/>
          <p:nvPr/>
        </p:nvCxnSpPr>
        <p:spPr>
          <a:xfrm>
            <a:off x="4360244" y="1039528"/>
            <a:ext cx="0" cy="544789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44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BC5E212A-CA13-0E4E-8FAC-CC82AE03F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7247" y="1612844"/>
            <a:ext cx="3341410" cy="503262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MBX12"/>
              </a:rPr>
              <a:t>Support vector regressor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MBX12"/>
              </a:rPr>
              <a:t>Best work when kernel is ‘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MBX12"/>
              </a:rPr>
              <a:t>rbf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MBX12"/>
              </a:rPr>
              <a:t>’, c= 25, epsilon=0.05.</a:t>
            </a:r>
          </a:p>
          <a:p>
            <a:r>
              <a:rPr lang="en-US" sz="1600" b="0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MBX12"/>
              </a:rPr>
              <a:t>Ref- this kernel is used to finding the regression line between the data.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MBX12"/>
              </a:rPr>
              <a:t>Gamma-parameter defines how far the influence of a single training example reaches.</a:t>
            </a:r>
          </a:p>
          <a:p>
            <a:pPr algn="l"/>
            <a:r>
              <a:rPr lang="en-US" sz="1600" b="0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MBX12"/>
              </a:rPr>
              <a:t>c – it is the Normalization factor. </a:t>
            </a:r>
          </a:p>
          <a:p>
            <a:pPr algn="l"/>
            <a:r>
              <a:rPr lang="en-US" sz="1600" b="0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MBX12"/>
              </a:rPr>
              <a:t>Epsilon - It identifies training loss function for values forecasted.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CMBX12"/>
            </a:endParaRP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41EFF66-CDDF-0E63-5DE5-705C837DA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1442684"/>
            <a:ext cx="5451627" cy="365259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763DD0-D99E-CF9D-9031-9DBF8BFBB010}"/>
              </a:ext>
            </a:extLst>
          </p:cNvPr>
          <p:cNvCxnSpPr/>
          <p:nvPr/>
        </p:nvCxnSpPr>
        <p:spPr>
          <a:xfrm>
            <a:off x="5900286" y="847023"/>
            <a:ext cx="0" cy="535164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554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BD3282-6A80-5C34-52B6-BD7BF74CE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682" y="2133600"/>
            <a:ext cx="3736045" cy="300876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k neighbor regressor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Best work when,  n neighbors is 2, weight is ‘uniform.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n neighbors = it is used to denote the number of neighbors.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Weights – it is used to predict the possible values.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E2FB841-0DC2-683E-A362-27D3182AA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2355831"/>
            <a:ext cx="5451627" cy="18262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96CDB9-7CFA-FA0E-3AE9-468C3DB9EB8C}"/>
              </a:ext>
            </a:extLst>
          </p:cNvPr>
          <p:cNvCxnSpPr/>
          <p:nvPr/>
        </p:nvCxnSpPr>
        <p:spPr>
          <a:xfrm>
            <a:off x="5929162" y="1020278"/>
            <a:ext cx="0" cy="561152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859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2EA374-9A8E-2F92-4487-0AB3CB47D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975" y="1431546"/>
            <a:ext cx="3380281" cy="468859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MLP regressor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Best work when random state 2, max </a:t>
            </a:r>
            <a:r>
              <a:rPr lang="en-US" sz="1600" dirty="0" err="1">
                <a:solidFill>
                  <a:srgbClr val="000000"/>
                </a:solidFill>
                <a:latin typeface="CMBX12"/>
              </a:rPr>
              <a:t>iter</a:t>
            </a:r>
            <a:r>
              <a:rPr lang="en-US" sz="1600" dirty="0">
                <a:solidFill>
                  <a:srgbClr val="000000"/>
                </a:solidFill>
                <a:latin typeface="CMBX12"/>
              </a:rPr>
              <a:t> is 1500, activation function is ‘</a:t>
            </a:r>
            <a:r>
              <a:rPr lang="en-US" sz="1600" dirty="0" err="1">
                <a:solidFill>
                  <a:srgbClr val="000000"/>
                </a:solidFill>
                <a:latin typeface="CMBX12"/>
              </a:rPr>
              <a:t>relu</a:t>
            </a:r>
            <a:r>
              <a:rPr lang="en-US" sz="1600" dirty="0">
                <a:solidFill>
                  <a:srgbClr val="000000"/>
                </a:solidFill>
                <a:latin typeface="CMBX12"/>
              </a:rPr>
              <a:t>’ and solver is ‘</a:t>
            </a:r>
            <a:r>
              <a:rPr lang="en-US" sz="1600" dirty="0" err="1">
                <a:solidFill>
                  <a:srgbClr val="000000"/>
                </a:solidFill>
                <a:latin typeface="CMBX12"/>
              </a:rPr>
              <a:t>lbfgs</a:t>
            </a:r>
            <a:r>
              <a:rPr lang="en-US" sz="1600" dirty="0">
                <a:solidFill>
                  <a:srgbClr val="000000"/>
                </a:solidFill>
                <a:latin typeface="CMBX12"/>
              </a:rPr>
              <a:t>’.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‘</a:t>
            </a:r>
            <a:r>
              <a:rPr lang="en-US" sz="1600" dirty="0" err="1">
                <a:solidFill>
                  <a:srgbClr val="000000"/>
                </a:solidFill>
                <a:latin typeface="CMBX12"/>
              </a:rPr>
              <a:t>relu</a:t>
            </a:r>
            <a:r>
              <a:rPr lang="en-US" sz="1600" dirty="0">
                <a:solidFill>
                  <a:srgbClr val="000000"/>
                </a:solidFill>
                <a:latin typeface="CMBX12"/>
              </a:rPr>
              <a:t>’ – it is a rectified linear unit function.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Solver – it is for optimizing the weight and ‘</a:t>
            </a:r>
            <a:r>
              <a:rPr lang="en-US" sz="1600" dirty="0" err="1">
                <a:solidFill>
                  <a:srgbClr val="000000"/>
                </a:solidFill>
                <a:latin typeface="CMBX12"/>
              </a:rPr>
              <a:t>lbfgs</a:t>
            </a:r>
            <a:r>
              <a:rPr lang="en-US" sz="1600" dirty="0">
                <a:solidFill>
                  <a:srgbClr val="000000"/>
                </a:solidFill>
                <a:latin typeface="CMBX12"/>
              </a:rPr>
              <a:t>’ – optimizer of newton methods.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Max </a:t>
            </a:r>
            <a:r>
              <a:rPr lang="en-US" sz="1600" dirty="0" err="1">
                <a:solidFill>
                  <a:srgbClr val="000000"/>
                </a:solidFill>
                <a:latin typeface="CMBX12"/>
              </a:rPr>
              <a:t>iter</a:t>
            </a:r>
            <a:r>
              <a:rPr lang="en-US" sz="1600" dirty="0">
                <a:solidFill>
                  <a:srgbClr val="000000"/>
                </a:solidFill>
                <a:latin typeface="CMBX12"/>
              </a:rPr>
              <a:t> – denotes the maximum iteration in the algorithm.</a:t>
            </a:r>
          </a:p>
          <a:p>
            <a:r>
              <a:rPr lang="en-US" sz="1600" dirty="0">
                <a:solidFill>
                  <a:srgbClr val="000000"/>
                </a:solidFill>
                <a:latin typeface="CMBX12"/>
              </a:rPr>
              <a:t>random state - numbers for the initialization of weights.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BC5D3DD-ACF9-58A1-9ABC-A037D3D3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1874067"/>
            <a:ext cx="5813386" cy="237620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455911-AF03-36D3-7E3E-C7E3B1CBE98B}"/>
              </a:ext>
            </a:extLst>
          </p:cNvPr>
          <p:cNvCxnSpPr/>
          <p:nvPr/>
        </p:nvCxnSpPr>
        <p:spPr>
          <a:xfrm>
            <a:off x="5930020" y="1013988"/>
            <a:ext cx="0" cy="534154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036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6B70-02CB-5E7F-25FB-78AEC3B38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Amasis MT Pro Medium" panose="02040604050005020304" pitchFamily="18" charset="0"/>
              </a:rPr>
              <a:t>Final Result</a:t>
            </a:r>
          </a:p>
        </p:txBody>
      </p:sp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588A8E-0D41-246E-78DF-92A500BCFD2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633" y="4596607"/>
            <a:ext cx="8366125" cy="712787"/>
          </a:xfrm>
        </p:spPr>
      </p:pic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E10BA9A1-0457-3099-267F-87911F9CD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74" y="1366787"/>
            <a:ext cx="8365991" cy="30319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5849C4-9EF8-F152-2AF6-35F87A6EAF0F}"/>
              </a:ext>
            </a:extLst>
          </p:cNvPr>
          <p:cNvSpPr/>
          <p:nvPr/>
        </p:nvSpPr>
        <p:spPr>
          <a:xfrm>
            <a:off x="2311634" y="5717406"/>
            <a:ext cx="8366124" cy="78927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dirty="0">
                <a:latin typeface="CMBX12"/>
              </a:rPr>
              <a:t>P</a:t>
            </a:r>
            <a:r>
              <a:rPr lang="en-IN" sz="1800" b="0" i="0" u="none" strike="noStrike" baseline="0" dirty="0">
                <a:latin typeface="CMBX12"/>
              </a:rPr>
              <a:t>redicted the </a:t>
            </a:r>
            <a:r>
              <a:rPr lang="en-US" sz="1800" b="0" i="0" u="none" strike="noStrike" baseline="0" dirty="0">
                <a:latin typeface="CMBX12"/>
              </a:rPr>
              <a:t>Global active power using test set data with only 0.13 MSE (mean squared error).</a:t>
            </a:r>
            <a:endParaRPr lang="en-IN" dirty="0">
              <a:latin typeface="CMBX12"/>
            </a:endParaRPr>
          </a:p>
        </p:txBody>
      </p:sp>
    </p:spTree>
    <p:extLst>
      <p:ext uri="{BB962C8B-B14F-4D97-AF65-F5344CB8AC3E}">
        <p14:creationId xmlns:p14="http://schemas.microsoft.com/office/powerpoint/2010/main" val="3058874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F1D2C0-87C7-A400-32FC-C4BEF2AA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0" i="0" u="none" strike="noStrike" baseline="0" dirty="0">
                <a:latin typeface="Amasis MT Pro Medium" panose="02040604050005020304" pitchFamily="18" charset="0"/>
              </a:rPr>
              <a:t>Conclusion</a:t>
            </a:r>
            <a:endParaRPr lang="en-IN" sz="4000" dirty="0">
              <a:latin typeface="Amasis MT Pro Medium" panose="020406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961AD-730E-66E7-40A3-8B8966CFD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517" y="1517964"/>
            <a:ext cx="8915400" cy="5145386"/>
          </a:xfrm>
        </p:spPr>
        <p:txBody>
          <a:bodyPr>
            <a:normAutofit/>
          </a:bodyPr>
          <a:lstStyle/>
          <a:p>
            <a:r>
              <a:rPr lang="en-US" dirty="0">
                <a:latin typeface="CMBX12"/>
              </a:rPr>
              <a:t>selected the important features using the correlation between all features. </a:t>
            </a:r>
          </a:p>
          <a:p>
            <a:r>
              <a:rPr lang="en-US" dirty="0">
                <a:latin typeface="CMBX12"/>
              </a:rPr>
              <a:t>Taken 12 lags to execute all the models it gives the best results.</a:t>
            </a:r>
          </a:p>
          <a:p>
            <a:r>
              <a:rPr lang="en-US" dirty="0">
                <a:latin typeface="CMBX12"/>
              </a:rPr>
              <a:t>The next step is standardization, </a:t>
            </a:r>
            <a:r>
              <a:rPr lang="en-US" dirty="0" err="1">
                <a:latin typeface="CMBX12"/>
              </a:rPr>
              <a:t>MinMaxscaler</a:t>
            </a:r>
            <a:r>
              <a:rPr lang="en-US" dirty="0">
                <a:latin typeface="CMBX12"/>
              </a:rPr>
              <a:t>, which I have used on the dataset to scale the data. </a:t>
            </a:r>
          </a:p>
          <a:p>
            <a:r>
              <a:rPr lang="en-US" dirty="0">
                <a:latin typeface="CMBX12"/>
              </a:rPr>
              <a:t> Then implemented the 4 regression algorithms because the data is continuous so we can use only the regression algorithm. </a:t>
            </a:r>
          </a:p>
          <a:p>
            <a:r>
              <a:rPr lang="en-US" dirty="0">
                <a:latin typeface="CMBX12"/>
              </a:rPr>
              <a:t>After performing all the tasks with stimulation, the best performance is achieved by the RFR with an accuracy of 91.7% and Mean Squared Error (MSE) is 0.001, Root Mean Squared Error (RMSE) is 0.043 which is low as compared to other algorithms. </a:t>
            </a:r>
          </a:p>
          <a:p>
            <a:r>
              <a:rPr lang="en-US" dirty="0">
                <a:latin typeface="CMBX12"/>
              </a:rPr>
              <a:t>Meanwhile, the algorithm which not worked very well is the Multi-layered perceptron (MLP), which only gives 61% of accuracy. </a:t>
            </a:r>
          </a:p>
          <a:p>
            <a:r>
              <a:rPr lang="en-US" dirty="0">
                <a:latin typeface="CMBX12"/>
              </a:rPr>
              <a:t>Then, predicted the Global active power and compared the prediction result with the original global active power values and got a 0.13 Mean Squared error on the prediction.</a:t>
            </a:r>
            <a:endParaRPr lang="en-IN" dirty="0">
              <a:latin typeface="CMBX12"/>
            </a:endParaRPr>
          </a:p>
        </p:txBody>
      </p:sp>
    </p:spTree>
    <p:extLst>
      <p:ext uri="{BB962C8B-B14F-4D97-AF65-F5344CB8AC3E}">
        <p14:creationId xmlns:p14="http://schemas.microsoft.com/office/powerpoint/2010/main" val="158308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48C14-2861-3700-B626-B22F7411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832" y="1257852"/>
            <a:ext cx="8911687" cy="1280890"/>
          </a:xfrm>
        </p:spPr>
        <p:txBody>
          <a:bodyPr>
            <a:normAutofit/>
          </a:bodyPr>
          <a:lstStyle/>
          <a:p>
            <a:r>
              <a:rPr lang="en-IN" sz="4400" b="1" i="0" u="none" strike="noStrike" baseline="0" dirty="0">
                <a:latin typeface="Amasis MT Pro Medium" panose="02040604050005020304" pitchFamily="18" charset="0"/>
              </a:rPr>
              <a:t>Problem</a:t>
            </a:r>
            <a:endParaRPr lang="en-IN" sz="4400" dirty="0">
              <a:latin typeface="Amasis MT Pro Medium" panose="020406040500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814A45A-6F93-2F65-186E-752ED015FE2C}"/>
              </a:ext>
            </a:extLst>
          </p:cNvPr>
          <p:cNvSpPr/>
          <p:nvPr/>
        </p:nvSpPr>
        <p:spPr>
          <a:xfrm>
            <a:off x="2172832" y="2670772"/>
            <a:ext cx="3923168" cy="17020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B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urning fossil fuels, they emit greenhouse gas which produce global warming or climate changes.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F68116-3B94-9F30-3A08-3666EB577790}"/>
              </a:ext>
            </a:extLst>
          </p:cNvPr>
          <p:cNvSpPr/>
          <p:nvPr/>
        </p:nvSpPr>
        <p:spPr>
          <a:xfrm>
            <a:off x="6219730" y="2670772"/>
            <a:ext cx="4218915" cy="17020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According to European Commission, EU countries depended on Russia natural gas to generate electricity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3305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A286-13E9-0DAF-6873-3D6AD667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910" y="117116"/>
            <a:ext cx="8911687" cy="1280890"/>
          </a:xfrm>
        </p:spPr>
        <p:txBody>
          <a:bodyPr>
            <a:normAutofit/>
          </a:bodyPr>
          <a:lstStyle/>
          <a:p>
            <a:r>
              <a:rPr lang="en-IN" sz="4000" b="0" i="0" u="none" strike="noStrike" baseline="0" dirty="0">
                <a:latin typeface="Amasis MT Pro Medium" panose="02040604050005020304" pitchFamily="18" charset="0"/>
              </a:rPr>
              <a:t>References</a:t>
            </a:r>
            <a:endParaRPr lang="en-IN" sz="4000" dirty="0">
              <a:latin typeface="Amasis MT Pro Medium" panose="020406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AD5A3-26E6-9AEF-61AF-A312B9B05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910" y="1095469"/>
            <a:ext cx="8915400" cy="5110681"/>
          </a:xfrm>
        </p:spPr>
        <p:txBody>
          <a:bodyPr>
            <a:normAutofit/>
          </a:bodyPr>
          <a:lstStyle/>
          <a:p>
            <a:pPr algn="l"/>
            <a:r>
              <a:rPr lang="en-IN" sz="1800" b="0" i="0" u="none" strike="noStrike" baseline="0" dirty="0">
                <a:latin typeface="CMR12"/>
              </a:rPr>
              <a:t>Amber, K., Ahmad, R., Aslam, M., </a:t>
            </a:r>
            <a:r>
              <a:rPr lang="en-IN" sz="1800" b="0" i="0" u="none" strike="noStrike" baseline="0" dirty="0" err="1">
                <a:latin typeface="CMR12"/>
              </a:rPr>
              <a:t>Kousar</a:t>
            </a:r>
            <a:r>
              <a:rPr lang="en-IN" sz="1800" b="0" i="0" u="none" strike="noStrike" baseline="0" dirty="0">
                <a:latin typeface="CMR12"/>
              </a:rPr>
              <a:t>, A., Usman, M. &amp; Khan, M. S. (2018), </a:t>
            </a:r>
            <a:r>
              <a:rPr lang="en-US" sz="1800" b="0" i="0" u="none" strike="noStrike" baseline="0" dirty="0">
                <a:latin typeface="CMR12"/>
              </a:rPr>
              <a:t>‘Intelligent techniques for forecasting electricity consumption of buildings’, </a:t>
            </a:r>
            <a:r>
              <a:rPr lang="en-US" sz="1800" b="0" i="0" u="none" strike="noStrike" baseline="0" dirty="0">
                <a:latin typeface="CMTI12"/>
              </a:rPr>
              <a:t>Energy </a:t>
            </a:r>
            <a:r>
              <a:rPr lang="en-IN" sz="1800" b="0" i="0" u="none" strike="noStrike" baseline="0" dirty="0">
                <a:latin typeface="CMBX12"/>
              </a:rPr>
              <a:t>157</a:t>
            </a:r>
            <a:r>
              <a:rPr lang="en-IN" sz="1800" b="0" i="0" u="none" strike="noStrike" baseline="0" dirty="0">
                <a:latin typeface="CMR12"/>
              </a:rPr>
              <a:t>, 886–893.</a:t>
            </a:r>
          </a:p>
          <a:p>
            <a:pPr algn="l"/>
            <a:r>
              <a:rPr lang="en-US" sz="1800" b="0" i="0" u="none" strike="noStrike" baseline="0" dirty="0">
                <a:latin typeface="CMR12"/>
              </a:rPr>
              <a:t>A, P. V., J, T. H., J, S. S. &amp; JJ, A. P. (2020), ‘Electricity consumption and meteorology </a:t>
            </a:r>
            <a:r>
              <a:rPr lang="en-IN" sz="1800" b="0" i="0" u="none" strike="noStrike" baseline="0" dirty="0">
                <a:latin typeface="CMR12"/>
              </a:rPr>
              <a:t>in </a:t>
            </a:r>
            <a:r>
              <a:rPr lang="en-IN" sz="1800" b="0" i="0" u="none" strike="noStrike" baseline="0" dirty="0" err="1">
                <a:latin typeface="CMR12"/>
              </a:rPr>
              <a:t>sceaux</a:t>
            </a:r>
            <a:r>
              <a:rPr lang="en-IN" sz="1800" b="0" i="0" u="none" strike="noStrike" baseline="0" dirty="0">
                <a:latin typeface="CMR12"/>
              </a:rPr>
              <a:t>’. </a:t>
            </a:r>
            <a:r>
              <a:rPr lang="en-IN" sz="1800" b="0" i="0" u="none" strike="noStrike" baseline="0" dirty="0">
                <a:latin typeface="CMBX12"/>
              </a:rPr>
              <a:t>URL: </a:t>
            </a:r>
            <a:r>
              <a:rPr lang="en-IN" sz="1800" b="0" i="0" u="none" strike="noStrike" baseline="0" dirty="0">
                <a:latin typeface="CMTI12"/>
                <a:hlinkClick r:id="rId2"/>
              </a:rPr>
              <a:t>https://doi.org/10.5281/zenodo.3608970</a:t>
            </a:r>
            <a:r>
              <a:rPr lang="en-IN" sz="1800" b="0" i="0" u="none" strike="noStrike" baseline="0" dirty="0">
                <a:latin typeface="CMTI12"/>
              </a:rPr>
              <a:t>.</a:t>
            </a:r>
          </a:p>
          <a:p>
            <a:pPr algn="l"/>
            <a:r>
              <a:rPr lang="en-US" sz="1800" b="0" i="0" u="none" strike="noStrike" baseline="0" dirty="0" err="1">
                <a:latin typeface="CMR12"/>
              </a:rPr>
              <a:t>Awad</a:t>
            </a:r>
            <a:r>
              <a:rPr lang="en-US" sz="1800" b="0" i="0" u="none" strike="noStrike" baseline="0" dirty="0">
                <a:latin typeface="CMR12"/>
              </a:rPr>
              <a:t>, M. &amp; Khanna, R. (2015), Support vector regression, </a:t>
            </a:r>
            <a:r>
              <a:rPr lang="en-US" sz="1800" b="0" i="0" u="none" strike="noStrike" baseline="0" dirty="0">
                <a:latin typeface="CMTI12"/>
              </a:rPr>
              <a:t>in </a:t>
            </a:r>
            <a:r>
              <a:rPr lang="en-US" sz="1800" b="0" i="0" u="none" strike="noStrike" baseline="0" dirty="0">
                <a:latin typeface="CMR12"/>
              </a:rPr>
              <a:t>‘Efficient learning machines’, </a:t>
            </a:r>
            <a:r>
              <a:rPr lang="en-IN" sz="1800" b="0" i="0" u="none" strike="noStrike" baseline="0" dirty="0">
                <a:latin typeface="CMR12"/>
              </a:rPr>
              <a:t>Springer, pp. 67–80.</a:t>
            </a:r>
          </a:p>
          <a:p>
            <a:pPr algn="l"/>
            <a:r>
              <a:rPr lang="en-US" sz="1800" b="0" i="0" u="none" strike="noStrike" baseline="0" dirty="0" err="1">
                <a:latin typeface="CMR12"/>
              </a:rPr>
              <a:t>Bakshi</a:t>
            </a:r>
            <a:r>
              <a:rPr lang="en-US" sz="1800" b="0" i="0" u="none" strike="noStrike" baseline="0" dirty="0">
                <a:latin typeface="CMR12"/>
              </a:rPr>
              <a:t>, C. (2020), ‘Random forest regression (accessed on 19-08-2022)’, </a:t>
            </a:r>
            <a:r>
              <a:rPr lang="en-US" sz="1800" b="0" i="0" u="none" strike="noStrike" baseline="0" dirty="0">
                <a:latin typeface="CMTT12"/>
                <a:hlinkClick r:id="rId3"/>
              </a:rPr>
              <a:t>https:</a:t>
            </a:r>
            <a:r>
              <a:rPr lang="en-IN" sz="1800" b="0" i="0" u="none" strike="noStrike" baseline="0" dirty="0">
                <a:latin typeface="CMTT12"/>
                <a:hlinkClick r:id="rId3"/>
              </a:rPr>
              <a:t>//levelup.gitconnected.com/random-forest-regression-209c0f354c84</a:t>
            </a:r>
            <a:r>
              <a:rPr lang="en-IN" sz="1800" b="0" i="0" u="none" strike="noStrike" baseline="0" dirty="0">
                <a:latin typeface="CMR12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latin typeface="CMR12"/>
              </a:rPr>
              <a:t>Biswas, M. R., Robinson, M. D. &amp; </a:t>
            </a:r>
            <a:r>
              <a:rPr lang="en-US" sz="1800" b="0" i="0" u="none" strike="noStrike" baseline="0" dirty="0" err="1">
                <a:latin typeface="CMR12"/>
              </a:rPr>
              <a:t>Fumo</a:t>
            </a:r>
            <a:r>
              <a:rPr lang="en-US" sz="1800" b="0" i="0" u="none" strike="noStrike" baseline="0" dirty="0">
                <a:latin typeface="CMR12"/>
              </a:rPr>
              <a:t>, N. (2016), ‘Prediction of residential building energy consumption: A neural network approach’, </a:t>
            </a:r>
            <a:r>
              <a:rPr lang="en-US" sz="1800" b="0" i="0" u="none" strike="noStrike" baseline="0" dirty="0">
                <a:latin typeface="CMTI12"/>
              </a:rPr>
              <a:t>Energy </a:t>
            </a:r>
            <a:r>
              <a:rPr lang="en-US" sz="1800" b="0" i="0" u="none" strike="noStrike" baseline="0" dirty="0">
                <a:latin typeface="CMBX12"/>
              </a:rPr>
              <a:t>117</a:t>
            </a:r>
            <a:r>
              <a:rPr lang="en-US" sz="1800" b="0" i="0" u="none" strike="noStrike" baseline="0" dirty="0">
                <a:latin typeface="CMR12"/>
              </a:rPr>
              <a:t>, 84–92.</a:t>
            </a:r>
          </a:p>
          <a:p>
            <a:pPr algn="l"/>
            <a:r>
              <a:rPr lang="en-US" sz="1800" b="0" i="0" u="none" strike="noStrike" baseline="0" dirty="0">
                <a:latin typeface="CMR12"/>
              </a:rPr>
              <a:t>Chou, J.-S. &amp; Tran, D.-S. (2018), ‘Forecasting energy consumption time series using machine learning techniques based on usage patterns of residential householders’, </a:t>
            </a:r>
            <a:r>
              <a:rPr lang="en-IN" sz="1800" b="0" i="0" u="none" strike="noStrike" baseline="0" dirty="0">
                <a:latin typeface="CMTI12"/>
              </a:rPr>
              <a:t>Energy </a:t>
            </a:r>
            <a:r>
              <a:rPr lang="en-IN" sz="1800" b="0" i="0" u="none" strike="noStrike" baseline="0" dirty="0">
                <a:latin typeface="CMBX12"/>
              </a:rPr>
              <a:t>165</a:t>
            </a:r>
            <a:r>
              <a:rPr lang="en-IN" sz="1800" b="0" i="0" u="none" strike="noStrike" baseline="0" dirty="0">
                <a:latin typeface="CMR12"/>
              </a:rPr>
              <a:t>, 709–726.</a:t>
            </a:r>
          </a:p>
          <a:p>
            <a:pPr algn="l"/>
            <a:r>
              <a:rPr lang="en-US" sz="1800" b="0" i="0" u="none" strike="noStrike" baseline="0" dirty="0">
                <a:latin typeface="CMR12"/>
              </a:rPr>
              <a:t>Dong, B., Li, Z., Rahman, S. M. &amp; Vega, R. (2016), ‘A hybrid model approach for forecasting future residential electricity consumption’, </a:t>
            </a:r>
            <a:r>
              <a:rPr lang="en-US" sz="1800" b="0" i="0" u="none" strike="noStrike" baseline="0" dirty="0">
                <a:latin typeface="CMTI12"/>
              </a:rPr>
              <a:t>Energy and Buildings </a:t>
            </a:r>
            <a:r>
              <a:rPr lang="en-US" sz="1800" b="0" i="0" u="none" strike="noStrike" baseline="0" dirty="0">
                <a:latin typeface="CMBX12"/>
              </a:rPr>
              <a:t>117</a:t>
            </a:r>
            <a:r>
              <a:rPr lang="en-US" sz="1800" b="0" i="0" u="none" strike="noStrike" baseline="0" dirty="0">
                <a:latin typeface="CMR12"/>
              </a:rPr>
              <a:t>, 341–</a:t>
            </a:r>
            <a:r>
              <a:rPr lang="en-IN" sz="1800" b="0" i="0" u="none" strike="noStrike" baseline="0" dirty="0">
                <a:latin typeface="CMR12"/>
              </a:rPr>
              <a:t>351.</a:t>
            </a: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0703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6B783-74D7-FBD5-A3B7-82EB4B46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975" y="2658538"/>
            <a:ext cx="5408612" cy="12072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5400" dirty="0">
                <a:solidFill>
                  <a:srgbClr val="0070C0"/>
                </a:solidFill>
                <a:latin typeface="Amasis MT Pro Medium" panose="02040604050005020304" pitchFamily="18" charset="0"/>
              </a:rPr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B7841-E500-C2CC-63CB-8789468EE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366" y="2658538"/>
            <a:ext cx="1030310" cy="103031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D5D96B-5C9D-CD36-10AE-CB984A2FA33F}"/>
              </a:ext>
            </a:extLst>
          </p:cNvPr>
          <p:cNvCxnSpPr/>
          <p:nvPr/>
        </p:nvCxnSpPr>
        <p:spPr>
          <a:xfrm>
            <a:off x="4880008" y="1155032"/>
            <a:ext cx="0" cy="493776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231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974F-D39C-743B-10F0-CD4FC1F19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5400" dirty="0">
                <a:latin typeface="Amasis MT Pro Medium" panose="02040604050005020304" pitchFamily="18" charset="0"/>
              </a:rPr>
              <a:t>                AIM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D9441C1A-E74D-B329-AFCA-869E21A88823}"/>
              </a:ext>
            </a:extLst>
          </p:cNvPr>
          <p:cNvSpPr/>
          <p:nvPr/>
        </p:nvSpPr>
        <p:spPr>
          <a:xfrm>
            <a:off x="6096000" y="1602464"/>
            <a:ext cx="434565" cy="1321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4D90E0-69BF-2873-A5D9-8ADA8BDCB2E8}"/>
              </a:ext>
            </a:extLst>
          </p:cNvPr>
          <p:cNvSpPr/>
          <p:nvPr/>
        </p:nvSpPr>
        <p:spPr>
          <a:xfrm>
            <a:off x="2239840" y="3093645"/>
            <a:ext cx="9113206" cy="272735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MR12"/>
              </a:rPr>
              <a:t>This research focuses on the use of different algorithms on a single dataset to find the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MR12"/>
              </a:rPr>
              <a:t>best algorithms to predict the energy consumption for the future. This paper shows how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MR12"/>
              </a:rPr>
              <a:t>the dataset is trained with different algorithms and produced different accuracy and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MR12"/>
              </a:rPr>
              <a:t>compares them with each other and predicts the values for that. Also, this experiment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MR12"/>
              </a:rPr>
              <a:t>shows the desired graph and tables related to the energy prediction outcome.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570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29D3-B2D1-7B3F-424A-67F760271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751" y="723700"/>
            <a:ext cx="8911687" cy="1280890"/>
          </a:xfrm>
        </p:spPr>
        <p:txBody>
          <a:bodyPr>
            <a:normAutofit/>
          </a:bodyPr>
          <a:lstStyle/>
          <a:p>
            <a:r>
              <a:rPr lang="en-IN" sz="5400" b="1" i="0" u="none" strike="noStrike" baseline="0" dirty="0">
                <a:solidFill>
                  <a:srgbClr val="0070C0"/>
                </a:solidFill>
                <a:latin typeface="Amasis MT Pro Medium" panose="02040604050005020304" pitchFamily="18" charset="0"/>
              </a:rPr>
              <a:t>Objectives</a:t>
            </a:r>
            <a:endParaRPr lang="en-IN" sz="5400" dirty="0">
              <a:solidFill>
                <a:srgbClr val="0070C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75B4E836-B888-283B-ADAA-4610E8EF7CA6}"/>
              </a:ext>
            </a:extLst>
          </p:cNvPr>
          <p:cNvSpPr/>
          <p:nvPr/>
        </p:nvSpPr>
        <p:spPr>
          <a:xfrm>
            <a:off x="3096285" y="2317687"/>
            <a:ext cx="1041149" cy="1111313"/>
          </a:xfrm>
          <a:prstGeom prst="flowChartConnector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C2033EB-FF92-665B-1853-8377347DF304}"/>
              </a:ext>
            </a:extLst>
          </p:cNvPr>
          <p:cNvSpPr/>
          <p:nvPr/>
        </p:nvSpPr>
        <p:spPr>
          <a:xfrm>
            <a:off x="3081193" y="5099363"/>
            <a:ext cx="1041149" cy="1023611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83145829-45AF-C9F6-1D57-CEC21A15FD64}"/>
              </a:ext>
            </a:extLst>
          </p:cNvPr>
          <p:cNvSpPr/>
          <p:nvPr/>
        </p:nvSpPr>
        <p:spPr>
          <a:xfrm>
            <a:off x="3081194" y="3693529"/>
            <a:ext cx="1041149" cy="1111313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ABE420-4C3F-5AB2-E8D3-4EDE40251D0A}"/>
              </a:ext>
            </a:extLst>
          </p:cNvPr>
          <p:cNvSpPr/>
          <p:nvPr/>
        </p:nvSpPr>
        <p:spPr>
          <a:xfrm>
            <a:off x="4137433" y="2544024"/>
            <a:ext cx="7070757" cy="68391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Study about the existing methodologies and techniques used for predicting energy consumption.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F1CB16-46D0-4978-4112-DFB78F3223A4}"/>
              </a:ext>
            </a:extLst>
          </p:cNvPr>
          <p:cNvSpPr/>
          <p:nvPr/>
        </p:nvSpPr>
        <p:spPr>
          <a:xfrm>
            <a:off x="4122343" y="5300424"/>
            <a:ext cx="7070757" cy="68391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Comparison between the results and highlighting the best algorithm.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CB05E1-D808-7691-6961-2892C08C1661}"/>
              </a:ext>
            </a:extLst>
          </p:cNvPr>
          <p:cNvSpPr/>
          <p:nvPr/>
        </p:nvSpPr>
        <p:spPr>
          <a:xfrm>
            <a:off x="4122344" y="3922224"/>
            <a:ext cx="7070757" cy="68391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Implementation of 4 machine learning algorithms(SVR, KNR, MLP, RFR) and evaluation.</a:t>
            </a:r>
          </a:p>
        </p:txBody>
      </p:sp>
    </p:spTree>
    <p:extLst>
      <p:ext uri="{BB962C8B-B14F-4D97-AF65-F5344CB8AC3E}">
        <p14:creationId xmlns:p14="http://schemas.microsoft.com/office/powerpoint/2010/main" val="3381839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8B0E-0CC7-0972-E1C0-C59F70777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783" y="819339"/>
            <a:ext cx="8911687" cy="1280890"/>
          </a:xfrm>
        </p:spPr>
        <p:txBody>
          <a:bodyPr/>
          <a:lstStyle/>
          <a:p>
            <a:pPr algn="ctr"/>
            <a:r>
              <a:rPr lang="en-IN" dirty="0">
                <a:latin typeface="Amasis MT Pro Medium" panose="02040604050005020304" pitchFamily="18" charset="0"/>
              </a:rPr>
              <a:t>Dataset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440EDE-F74F-D565-D8D8-AF761A0E235A}"/>
              </a:ext>
            </a:extLst>
          </p:cNvPr>
          <p:cNvSpPr/>
          <p:nvPr/>
        </p:nvSpPr>
        <p:spPr>
          <a:xfrm>
            <a:off x="3051016" y="2199992"/>
            <a:ext cx="6255945" cy="353085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i="0" u="none" strike="noStrike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MR12"/>
              </a:rPr>
              <a:t>The Zenodo provides Household electricity consumption data and Meteorology in Sceaux (Paris, France) of a total of 17295 time-series and 13 variables. The time resolution is of 2 hours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MR12"/>
              </a:rPr>
              <a:t>. </a:t>
            </a:r>
            <a:r>
              <a:rPr lang="en-US" sz="1800" i="0" u="none" strike="noStrike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MR12"/>
              </a:rPr>
              <a:t>The dataset tracked energy use in a French home for four years, from January 1, 2007, to November 12, 2010. Also, Dataset contains wind speed, Precipitation, snowfall, cloud cover, voltage, and global reactive power.</a:t>
            </a:r>
          </a:p>
        </p:txBody>
      </p:sp>
    </p:spTree>
    <p:extLst>
      <p:ext uri="{BB962C8B-B14F-4D97-AF65-F5344CB8AC3E}">
        <p14:creationId xmlns:p14="http://schemas.microsoft.com/office/powerpoint/2010/main" val="57626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D11FD5-487C-4A6B-836F-3831DC830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B4585-1463-76E3-5A1F-5EF01D23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44" y="2511052"/>
            <a:ext cx="4166726" cy="1835893"/>
          </a:xfrm>
        </p:spPr>
        <p:txBody>
          <a:bodyPr>
            <a:noAutofit/>
          </a:bodyPr>
          <a:lstStyle/>
          <a:p>
            <a:r>
              <a:rPr lang="en-IN" sz="4800" b="1" i="0" u="none" strike="noStrike" baseline="0" dirty="0">
                <a:latin typeface="Amasis MT Pro Medium" panose="02040604050005020304" pitchFamily="18" charset="0"/>
              </a:rPr>
              <a:t>Methodology Design</a:t>
            </a:r>
            <a:endParaRPr lang="en-IN" sz="4800" dirty="0">
              <a:latin typeface="Amasis MT Pro Medium" panose="020406040500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765169-F70D-4841-BE65-62E10CB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23D36F5-7E36-83B9-5F60-994B0CC3C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539" y="253497"/>
            <a:ext cx="5377757" cy="6201623"/>
          </a:xfrm>
          <a:prstGeom prst="rect">
            <a:avLst/>
          </a:prstGeom>
        </p:spPr>
      </p:pic>
      <p:sp>
        <p:nvSpPr>
          <p:cNvPr id="16" name="Freeform 14">
            <a:extLst>
              <a:ext uri="{FF2B5EF4-FFF2-40B4-BE49-F238E27FC236}">
                <a16:creationId xmlns:a16="http://schemas.microsoft.com/office/drawing/2014/main" id="{2A2CC818-8106-45C0-93D5-7051F99F2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6ACF15-F5F9-B4C8-6002-5CD420FC8A57}"/>
              </a:ext>
            </a:extLst>
          </p:cNvPr>
          <p:cNvCxnSpPr>
            <a:cxnSpLocks/>
          </p:cNvCxnSpPr>
          <p:nvPr/>
        </p:nvCxnSpPr>
        <p:spPr>
          <a:xfrm>
            <a:off x="4716855" y="253497"/>
            <a:ext cx="0" cy="63140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78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3AB0-27C9-2A33-758C-8C2CE203A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997566"/>
            <a:ext cx="8911687" cy="1280890"/>
          </a:xfrm>
        </p:spPr>
        <p:txBody>
          <a:bodyPr>
            <a:normAutofit/>
          </a:bodyPr>
          <a:lstStyle/>
          <a:p>
            <a:r>
              <a:rPr lang="en-IN" sz="4400" b="0" i="0" u="none" strike="noStrike" baseline="0" dirty="0">
                <a:latin typeface="Amasis MT Pro Medium" panose="02040604050005020304" pitchFamily="18" charset="0"/>
              </a:rPr>
              <a:t>Data Cleaning</a:t>
            </a:r>
            <a:endParaRPr lang="en-IN" sz="4400" dirty="0">
              <a:latin typeface="Amasis MT Pro Medium" panose="020406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F9EE5-BA7F-0A67-F6D9-59383B5BB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278456"/>
            <a:ext cx="8915400" cy="3777622"/>
          </a:xfrm>
        </p:spPr>
        <p:txBody>
          <a:bodyPr/>
          <a:lstStyle/>
          <a:p>
            <a:r>
              <a:rPr lang="en-IN" dirty="0"/>
              <a:t>Handling missing values and replace with mean and median.</a:t>
            </a:r>
          </a:p>
          <a:p>
            <a:r>
              <a:rPr lang="en-IN" dirty="0"/>
              <a:t>Checking duplicates values and eliminating.</a:t>
            </a:r>
          </a:p>
          <a:p>
            <a:r>
              <a:rPr lang="en-IN" dirty="0"/>
              <a:t>Remove outliers</a:t>
            </a:r>
          </a:p>
        </p:txBody>
      </p:sp>
    </p:spTree>
    <p:extLst>
      <p:ext uri="{BB962C8B-B14F-4D97-AF65-F5344CB8AC3E}">
        <p14:creationId xmlns:p14="http://schemas.microsoft.com/office/powerpoint/2010/main" val="220579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5F66F-B765-B38E-E283-B6542C9E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727" y="732752"/>
            <a:ext cx="8911687" cy="1280890"/>
          </a:xfrm>
        </p:spPr>
        <p:txBody>
          <a:bodyPr>
            <a:normAutofit/>
          </a:bodyPr>
          <a:lstStyle/>
          <a:p>
            <a:r>
              <a:rPr lang="en-IN" b="0" i="0" u="none" strike="noStrike" baseline="0" dirty="0">
                <a:latin typeface="Amasis MT Pro Medium" panose="02040604050005020304" pitchFamily="18" charset="0"/>
              </a:rPr>
              <a:t>Time Lags</a:t>
            </a:r>
            <a:endParaRPr lang="en-IN" dirty="0">
              <a:latin typeface="Amasis MT Pro Medium" panose="020406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FF152-E00B-CA2B-9B11-3B5677E7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2537" y="1638300"/>
            <a:ext cx="8915400" cy="2649095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292929"/>
                </a:solidFill>
                <a:effectLst/>
                <a:latin typeface="CMBX12"/>
              </a:rPr>
              <a:t>It is used to measure auto-correlation i.e., </a:t>
            </a:r>
            <a:r>
              <a:rPr lang="en-US" b="0" i="0" dirty="0">
                <a:solidFill>
                  <a:srgbClr val="292929"/>
                </a:solidFill>
                <a:effectLst/>
                <a:latin typeface="CMBX12"/>
              </a:rPr>
              <a:t>how past values of a variable influence its future values, thus unlocking predictive value.</a:t>
            </a:r>
            <a:endParaRPr lang="en-IN" sz="1800" b="0" i="0" u="none" strike="noStrike" baseline="0" dirty="0">
              <a:latin typeface="CMBX12"/>
            </a:endParaRPr>
          </a:p>
          <a:p>
            <a:pPr algn="l"/>
            <a:r>
              <a:rPr lang="en-IN" sz="1800" b="0" i="0" u="none" strike="noStrike" baseline="0" dirty="0">
                <a:latin typeface="CMBX12"/>
              </a:rPr>
              <a:t>It is used because Outcomes </a:t>
            </a:r>
            <a:r>
              <a:rPr lang="en-US" sz="1800" b="0" i="0" u="none" strike="noStrike" baseline="0" dirty="0">
                <a:latin typeface="CMBX12"/>
              </a:rPr>
              <a:t>would be more exact and predicting accuracy would increase.</a:t>
            </a:r>
            <a:endParaRPr lang="en-IN" b="0" i="0" dirty="0">
              <a:solidFill>
                <a:srgbClr val="292929"/>
              </a:solidFill>
              <a:effectLst/>
              <a:latin typeface="CMBX12"/>
            </a:endParaRPr>
          </a:p>
          <a:p>
            <a:r>
              <a:rPr lang="en-IN" dirty="0">
                <a:latin typeface="CMBX12"/>
              </a:rPr>
              <a:t>It is important to use time lags </a:t>
            </a:r>
            <a:r>
              <a:rPr lang="en-US" dirty="0">
                <a:solidFill>
                  <a:srgbClr val="2C3E50"/>
                </a:solidFill>
                <a:latin typeface="CMBX12"/>
              </a:rPr>
              <a:t>because to </a:t>
            </a:r>
            <a:r>
              <a:rPr lang="en-US" b="0" i="0" dirty="0">
                <a:solidFill>
                  <a:srgbClr val="2C3E50"/>
                </a:solidFill>
                <a:effectLst/>
                <a:latin typeface="CMBX12"/>
              </a:rPr>
              <a:t>understand seasonality and form the basis for forecasting.</a:t>
            </a:r>
          </a:p>
          <a:p>
            <a:r>
              <a:rPr lang="en-US" sz="1800" b="0" i="0" u="none" strike="noStrike" baseline="0" dirty="0" err="1">
                <a:latin typeface="CMR12"/>
              </a:rPr>
              <a:t>Yt</a:t>
            </a:r>
            <a:r>
              <a:rPr lang="en-US" sz="1800" b="0" i="0" u="none" strike="noStrike" baseline="0" dirty="0">
                <a:latin typeface="CMR12"/>
              </a:rPr>
              <a:t> is the estimated forecast, time lags are(Yt-1 , Yt-2 ,. . . . . . . . . ,</a:t>
            </a:r>
            <a:r>
              <a:rPr lang="en-US" sz="1800" b="0" i="0" u="none" strike="noStrike" baseline="0" dirty="0" err="1">
                <a:latin typeface="CMR12"/>
              </a:rPr>
              <a:t>Yt-i</a:t>
            </a:r>
            <a:r>
              <a:rPr lang="en-US" sz="1800" b="0" i="0" u="none" strike="noStrike" baseline="0" dirty="0">
                <a:latin typeface="CMR12"/>
              </a:rPr>
              <a:t>)</a:t>
            </a:r>
            <a:endParaRPr lang="en-IN" dirty="0">
              <a:latin typeface="CMBX12"/>
            </a:endParaRPr>
          </a:p>
        </p:txBody>
      </p:sp>
      <p:pic>
        <p:nvPicPr>
          <p:cNvPr id="5" name="Picture 4" descr="Text, letter">
            <a:extLst>
              <a:ext uri="{FF2B5EF4-FFF2-40B4-BE49-F238E27FC236}">
                <a16:creationId xmlns:a16="http://schemas.microsoft.com/office/drawing/2014/main" id="{C548C065-7507-B133-102F-EE7A5CA2C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811" y="4506470"/>
            <a:ext cx="3328060" cy="11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3135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3519</TotalTime>
  <Words>1947</Words>
  <Application>Microsoft Office PowerPoint</Application>
  <PresentationFormat>Widescreen</PresentationFormat>
  <Paragraphs>154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Amasis MT Pro Medium</vt:lpstr>
      <vt:lpstr>Arial</vt:lpstr>
      <vt:lpstr>Arial</vt:lpstr>
      <vt:lpstr>Cambria Math</vt:lpstr>
      <vt:lpstr>Candara</vt:lpstr>
      <vt:lpstr>Candara-Bold</vt:lpstr>
      <vt:lpstr>Century Gothic</vt:lpstr>
      <vt:lpstr>charter</vt:lpstr>
      <vt:lpstr>CMBX12</vt:lpstr>
      <vt:lpstr>CMR12</vt:lpstr>
      <vt:lpstr>CMTI12</vt:lpstr>
      <vt:lpstr>CMTT12</vt:lpstr>
      <vt:lpstr>Wingdings 3</vt:lpstr>
      <vt:lpstr>Wisp</vt:lpstr>
      <vt:lpstr>Dissertation CMP – 7027X Presentation   Predicting energy consumption</vt:lpstr>
      <vt:lpstr>Introduction</vt:lpstr>
      <vt:lpstr>Problem</vt:lpstr>
      <vt:lpstr>                AIM</vt:lpstr>
      <vt:lpstr>Objectives</vt:lpstr>
      <vt:lpstr>Dataset</vt:lpstr>
      <vt:lpstr>Methodology Design</vt:lpstr>
      <vt:lpstr>Data Cleaning</vt:lpstr>
      <vt:lpstr>Time Lags</vt:lpstr>
      <vt:lpstr>Machine learning Algorithms</vt:lpstr>
      <vt:lpstr>Support Vector Regression (SVR)</vt:lpstr>
      <vt:lpstr>K- neighbor Regression</vt:lpstr>
      <vt:lpstr>Multilayer Perceptron Algorithm Regression (MLP)</vt:lpstr>
      <vt:lpstr>Random Forest Regression</vt:lpstr>
      <vt:lpstr>Evaluation</vt:lpstr>
      <vt:lpstr>Implementation  and  Results</vt:lpstr>
      <vt:lpstr>Feature Selection</vt:lpstr>
      <vt:lpstr>Standardization</vt:lpstr>
      <vt:lpstr>Train Test Spilt</vt:lpstr>
      <vt:lpstr>Results</vt:lpstr>
      <vt:lpstr>PowerPoint Presentation</vt:lpstr>
      <vt:lpstr>PowerPoint Presentation</vt:lpstr>
      <vt:lpstr>PowerPoint Presentation</vt:lpstr>
      <vt:lpstr>Parameters</vt:lpstr>
      <vt:lpstr>PowerPoint Presentation</vt:lpstr>
      <vt:lpstr>PowerPoint Presentation</vt:lpstr>
      <vt:lpstr>PowerPoint Presentation</vt:lpstr>
      <vt:lpstr>Final Result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Dissertation CMP – 7027X Presentation   Predicting energy consumption</dc:title>
  <dc:creator>RAVI RANJAN</dc:creator>
  <cp:lastModifiedBy>RAVI RANJAN</cp:lastModifiedBy>
  <cp:revision>14</cp:revision>
  <dcterms:created xsi:type="dcterms:W3CDTF">2022-09-06T16:50:54Z</dcterms:created>
  <dcterms:modified xsi:type="dcterms:W3CDTF">2022-09-09T10:42:39Z</dcterms:modified>
</cp:coreProperties>
</file>